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Roboto"/>
      <p:regular r:id="rId39"/>
      <p:bold r:id="rId40"/>
      <p:italic r:id="rId41"/>
      <p:boldItalic r:id="rId42"/>
    </p:embeddedFont>
    <p:embeddedFont>
      <p:font typeface="Merriweather"/>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20" Type="http://schemas.openxmlformats.org/officeDocument/2006/relationships/slide" Target="slides/slide15.xml"/><Relationship Id="rId42" Type="http://schemas.openxmlformats.org/officeDocument/2006/relationships/font" Target="fonts/Roboto-boldItalic.fntdata"/><Relationship Id="rId41" Type="http://schemas.openxmlformats.org/officeDocument/2006/relationships/font" Target="fonts/Roboto-italic.fntdata"/><Relationship Id="rId22" Type="http://schemas.openxmlformats.org/officeDocument/2006/relationships/slide" Target="slides/slide17.xml"/><Relationship Id="rId44" Type="http://schemas.openxmlformats.org/officeDocument/2006/relationships/font" Target="fonts/Merriweather-bold.fntdata"/><Relationship Id="rId21" Type="http://schemas.openxmlformats.org/officeDocument/2006/relationships/slide" Target="slides/slide16.xml"/><Relationship Id="rId43" Type="http://schemas.openxmlformats.org/officeDocument/2006/relationships/font" Target="fonts/Merriweather-regular.fntdata"/><Relationship Id="rId24" Type="http://schemas.openxmlformats.org/officeDocument/2006/relationships/slide" Target="slides/slide19.xml"/><Relationship Id="rId46" Type="http://schemas.openxmlformats.org/officeDocument/2006/relationships/font" Target="fonts/Merriweather-boldItalic.fntdata"/><Relationship Id="rId23" Type="http://schemas.openxmlformats.org/officeDocument/2006/relationships/slide" Target="slides/slide18.xml"/><Relationship Id="rId45" Type="http://schemas.openxmlformats.org/officeDocument/2006/relationships/font" Target="fonts/Merriweather-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oboto-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name is Tashi Sherpa, I am going to be discussing more about contact network patches.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9f2deeb18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9f2deeb18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slides here.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9f31cb9c7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9f31cb9c7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9ee7d0171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9ee7d0171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we’ll talk about how we can classify these various contact networks into specific models.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9f31cb9c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9f31cb9c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We’ll be talking about these three models. There are more models for modeling contact </a:t>
            </a:r>
            <a:r>
              <a:rPr lang="en"/>
              <a:t>networks</a:t>
            </a:r>
            <a:r>
              <a:rPr lang="en"/>
              <a:t>, but these three are simple and capture a good amount of what’s used and talked about in contact </a:t>
            </a:r>
            <a:r>
              <a:rPr lang="en"/>
              <a:t>network</a:t>
            </a:r>
            <a:r>
              <a:rPr lang="en"/>
              <a:t> research.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9f31cb9c7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9f31cb9c7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model (talk) -&gt; go to next page and explain each component.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9f31cb9c7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9f31cb9c7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s(t) and i(t) are annotated from now on to s and i, respectively.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9f31cb9c7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9f31cb9c7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B&lt;k&gt; = transmission rate (product of rate and average neighbors in network)</a:t>
            </a:r>
            <a:endParaRPr/>
          </a:p>
          <a:p>
            <a:pPr indent="0" lvl="0" marL="0" rtl="0" algn="l">
              <a:spcBef>
                <a:spcPts val="0"/>
              </a:spcBef>
              <a:spcAft>
                <a:spcPts val="0"/>
              </a:spcAft>
              <a:buNone/>
            </a:pPr>
            <a:r>
              <a:rPr lang="en"/>
              <a:t>Tau = characteristic time, aka time it takes for 36% of the population to be susceptible.</a:t>
            </a:r>
            <a:endParaRPr/>
          </a:p>
          <a:p>
            <a:pPr indent="0" lvl="0" marL="0" rtl="0" algn="l">
              <a:spcBef>
                <a:spcPts val="0"/>
              </a:spcBef>
              <a:spcAft>
                <a:spcPts val="0"/>
              </a:spcAft>
              <a:buNone/>
            </a:pPr>
            <a:r>
              <a:rPr lang="en"/>
              <a:t>di/dt rate of change of i, fraction of infected population over time.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9f31cb9c76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9f31cb9c7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exponential and saturation regime here.</a:t>
            </a:r>
            <a:endParaRPr/>
          </a:p>
          <a:p>
            <a:pPr indent="0" lvl="0" marL="0" rtl="0" algn="l">
              <a:spcBef>
                <a:spcPts val="0"/>
              </a:spcBef>
              <a:spcAft>
                <a:spcPts val="0"/>
              </a:spcAft>
              <a:buNone/>
            </a:pPr>
            <a:r>
              <a:rPr lang="en"/>
              <a:t>Sigmoid function resemblance.</a:t>
            </a:r>
            <a:endParaRPr/>
          </a:p>
          <a:p>
            <a:pPr indent="0" lvl="0" marL="0" rtl="0" algn="l">
              <a:spcBef>
                <a:spcPts val="0"/>
              </a:spcBef>
              <a:spcAft>
                <a:spcPts val="0"/>
              </a:spcAft>
              <a:buNone/>
            </a:pPr>
            <a:r>
              <a:rPr lang="en"/>
              <a:t>i(infinity) = 1.</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9f31cb9c76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9f31cb9c76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model - talk about diagram, how individuals can recover.</a:t>
            </a:r>
            <a:endParaRPr/>
          </a:p>
          <a:p>
            <a:pPr indent="0" lvl="0" marL="0" rtl="0" algn="l">
              <a:spcBef>
                <a:spcPts val="0"/>
              </a:spcBef>
              <a:spcAft>
                <a:spcPts val="0"/>
              </a:spcAft>
              <a:buNone/>
            </a:pPr>
            <a:r>
              <a:rPr lang="en"/>
              <a:t>Explain mu = rate at which infected individuals can recover (thus become susceptible again).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9f31cb9c76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9f31cb9c76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exponential outbreak, endemic state, and disease-free state.</a:t>
            </a:r>
            <a:br>
              <a:rPr lang="en"/>
            </a:br>
            <a:r>
              <a:rPr lang="en"/>
              <a:t>Talk about how R0 = average number of susceptible individuals infected by an infected individual, assuming a fully susceptible population (exponential outbreak, ideal)</a:t>
            </a:r>
            <a:br>
              <a:rPr lang="en"/>
            </a:br>
            <a:r>
              <a:rPr lang="en"/>
              <a:t>Talk about </a:t>
            </a:r>
            <a:r>
              <a:rPr lang="en"/>
              <a:t>how if R0 &lt; 1, infection dies out (more recovered), if R0 &gt; 1, spreads and persists. R0 = 1, infection does not always spread (what does this mean?)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9ee7d0171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9ee7d0171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will try to review a bit about what are contact networks, then try to define contact network models to have a better idea of the classifications of contact networks, and then we’ll visit a real-world example.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9f31cb9c76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9f31cb9c76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the next addition - third state or compartment.</a:t>
            </a:r>
            <a:endParaRPr/>
          </a:p>
          <a:p>
            <a:pPr indent="0" lvl="0" marL="0" rtl="0" algn="l">
              <a:spcBef>
                <a:spcPts val="0"/>
              </a:spcBef>
              <a:spcAft>
                <a:spcPts val="0"/>
              </a:spcAft>
              <a:buNone/>
            </a:pPr>
            <a:r>
              <a:rPr lang="en"/>
              <a:t>Explain what recovered is - “removed”.</a:t>
            </a:r>
            <a:endParaRPr/>
          </a:p>
          <a:p>
            <a:pPr indent="0" lvl="0" marL="0" rtl="0" algn="l">
              <a:spcBef>
                <a:spcPts val="0"/>
              </a:spcBef>
              <a:spcAft>
                <a:spcPts val="0"/>
              </a:spcAft>
              <a:buNone/>
            </a:pPr>
            <a:r>
              <a:rPr lang="en"/>
              <a:t>Highlight no cycle.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9f31cb9c76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9f31cb9c76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how overtime, when i(infinity), i = 0, r = 1, s = 0 (everyone becomes recovered).</a:t>
            </a:r>
            <a:br>
              <a:rPr lang="en"/>
            </a:br>
            <a:r>
              <a:rPr lang="en"/>
              <a:t>Talk about here, mu’s recovery rate now transitions straight to r or recovered, not back to susceptible.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9f31cb9c76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9f31cb9c76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what the final regime is, i(infinity) (talk about how SIS and SIR model both capture R0, or basic reproductive number (transmission rate / recovery rate). </a:t>
            </a:r>
            <a:br>
              <a:rPr lang="en"/>
            </a:br>
            <a:br>
              <a:rPr lang="en"/>
            </a:br>
            <a:r>
              <a:rPr lang="en"/>
              <a:t>Say that although some real-world biological networks (covid-19) are more complicated (mainly due to the lack of distinction between susceptibility and recovery - an individual can recover and become susceptible at a later period), these three models cover the basics and are still key in network science research.</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9ee7d0171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9ee7d0171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we’ll be talking </a:t>
            </a:r>
            <a:r>
              <a:rPr lang="en"/>
              <a:t>about</a:t>
            </a:r>
            <a:r>
              <a:rPr lang="en"/>
              <a:t> a real-world example in-depth.</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9f31cb9c76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9f31cb9c76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slides.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9f31cb9c76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9f31cb9c76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that researchers found some nonlinear associations, Ti approx k^B.</a:t>
            </a:r>
            <a:endParaRPr/>
          </a:p>
          <a:p>
            <a:pPr indent="0" lvl="0" marL="0" rtl="0" algn="l">
              <a:spcBef>
                <a:spcPts val="0"/>
              </a:spcBef>
              <a:spcAft>
                <a:spcPts val="0"/>
              </a:spcAft>
              <a:buNone/>
            </a:pPr>
            <a:r>
              <a:rPr lang="en"/>
              <a:t>K = number of edges from airport i, w = weights, representing “passenger flow” or amount of </a:t>
            </a:r>
            <a:r>
              <a:rPr lang="en"/>
              <a:t>activity</a:t>
            </a:r>
            <a:r>
              <a:rPr lang="en"/>
              <a:t> </a:t>
            </a:r>
            <a:r>
              <a:rPr lang="en"/>
              <a:t>between two airports, N = number of people in city surrounding airport i, T = traffic at airport i.</a:t>
            </a:r>
            <a:endParaRPr/>
          </a:p>
          <a:p>
            <a:pPr indent="0" lvl="0" marL="0" rtl="0" algn="l">
              <a:spcBef>
                <a:spcPts val="0"/>
              </a:spcBef>
              <a:spcAft>
                <a:spcPts val="0"/>
              </a:spcAft>
              <a:buNone/>
            </a:pPr>
            <a:r>
              <a:rPr lang="en"/>
              <a:t>N(T) = population of airport i with traffic = T.</a:t>
            </a:r>
            <a:br>
              <a:rPr lang="en"/>
            </a:br>
            <a:r>
              <a:rPr lang="en"/>
              <a:t>Mention conclusion, say that we’ll explore this in a few slides.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9f31cb9c76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9f31cb9c76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slide, also explain equation (easy, Nj = population of city served by the </a:t>
            </a:r>
            <a:r>
              <a:rPr lang="en"/>
              <a:t>airport</a:t>
            </a:r>
            <a:r>
              <a:rPr lang="en"/>
              <a:t> j, equals population of susceptible, infected, recovered).</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9f31cb9c76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9f31cb9c76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that this is influenza evolution in the US for an epidemic that started in Hong Kong.</a:t>
            </a:r>
            <a:br>
              <a:rPr lang="en"/>
            </a:br>
            <a:r>
              <a:rPr lang="en"/>
              <a:t>Mention the relation between the WAN and influenza spread, read slides.</a:t>
            </a:r>
            <a:endParaRPr/>
          </a:p>
          <a:p>
            <a:pPr indent="0" lvl="0" marL="0" rtl="0" algn="l">
              <a:spcBef>
                <a:spcPts val="0"/>
              </a:spcBef>
              <a:spcAft>
                <a:spcPts val="0"/>
              </a:spcAft>
              <a:buNone/>
            </a:pPr>
            <a:r>
              <a:rPr lang="en"/>
              <a:t>Color coded by p = infection prevalence. Researchers showed three network-like representations (100 </a:t>
            </a:r>
            <a:r>
              <a:rPr lang="en"/>
              <a:t>nodes</a:t>
            </a:r>
            <a:r>
              <a:rPr lang="en"/>
              <a:t> = top 100 airports with most traffic in US).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9f31cb9c76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9f31cb9c76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slides. Mention that </a:t>
            </a:r>
            <a:r>
              <a:rPr lang="en"/>
              <a:t>entropy</a:t>
            </a:r>
            <a:r>
              <a:rPr lang="en"/>
              <a:t> = H(T), V in the equation is the number of nodes or airports (vertices).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9f31cb9c76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9f31cb9c76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Show that this is a culmination or average of 2 * 10^12 simulations, how homogenous had sharper and more dramatic changes, longer persistence at entropy ~ 1.</a:t>
            </a:r>
            <a:br>
              <a:rPr lang="en"/>
            </a:br>
            <a:r>
              <a:rPr lang="en"/>
              <a:t>Heterogenous and WAN are close, mirroring scale-free behavior.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9ee7d0171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9ee7d0171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contact networks? &lt;Read the definition, then the bottom part&gt;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9f31cb9c76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9f31cb9c76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how when looking at percent infected, almost </a:t>
            </a:r>
            <a:r>
              <a:rPr lang="en"/>
              <a:t>perfectly</a:t>
            </a:r>
            <a:r>
              <a:rPr lang="en"/>
              <a:t> mirrors entropy - this is a good measure of pathogen spread - why?</a:t>
            </a:r>
            <a:br>
              <a:rPr lang="en"/>
            </a:br>
            <a:r>
              <a:rPr lang="en"/>
              <a:t>Answer - low entropy indicates less disorder, more controlled spread (di/dt closer to 0, or slower changes to infection curve) and more predictable. Higher entropy equals more disorder, exponential or possibly unknown spread (di/dt close to 1?, can also be erratic, sudden changes to curve)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9f31cb9c76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9f31cb9c76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Conclusions and next steps:</a:t>
            </a:r>
            <a:br>
              <a:rPr lang="en"/>
            </a:br>
            <a:r>
              <a:rPr lang="en"/>
              <a:t>Talk about how this is a 21 year old dataset (WAN), possibly want to see or maybe even look at 2023 WAN data and try to do a simulation on the outbreak of COVID based on 2023 airline data (on the USA maybe?)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9ee7d0171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9ee7d0171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9f31cb9c76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9f31cb9c76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Any questions?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9eee6e3d3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9eee6e3d3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Based on the definition, can anyone come up with some examples of a contact network in real life?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9eee6e3d3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9eee6e3d3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biological contact networks, aka the spread of pathogens or disease. This is the most common contact network example. Here, we have a COVID-19 contact network with a contact network model (we will talk about that later). Here, you see that in simulations </a:t>
            </a:r>
            <a:r>
              <a:rPr lang="en"/>
              <a:t>where people take more preventative measures (from isolating themselves when infected to quarantining once, or even twice based on suspicion, the cumulative cases decreases.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9eee6e3d3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9eee6e3d3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example are digital contact networks. In this example, phones in a “bluetooth” radius of about 10m are all possible nodes that can become “infected” due to the infected phone’s spread. In the MMS example, there are no distance limitations, but instead limitations based on messaging.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9eee6e3d32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9eee6e3d3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en"/>
            </a:br>
            <a:r>
              <a:rPr lang="en"/>
              <a:t>Last example, social contact networks. This can be anywhere from a company spreading a product idea to customers, to an internet meme. Here, we’re talking about social media content in the US Congress (this was my assignment 1, I got this network from the SNAP repository).</a:t>
            </a:r>
            <a:endParaRPr/>
          </a:p>
          <a:p>
            <a:pPr indent="0" lvl="0" marL="0" rtl="0" algn="l">
              <a:spcBef>
                <a:spcPts val="0"/>
              </a:spcBef>
              <a:spcAft>
                <a:spcPts val="0"/>
              </a:spcAft>
              <a:buNone/>
            </a:pPr>
            <a:br>
              <a:rPr lang="en"/>
            </a:br>
            <a:r>
              <a:rPr lang="en"/>
              <a:t>Mention how contact networks are everywhere, very broad definition, synonymous with “epidemic” (real-world interactions between nodes that have a form of “contagion” and a variable of time).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9eee6e3d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9eee6e3d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slide, you can think of contact networks’ spread as “contagion”, almost like an epidemic.</a:t>
            </a:r>
            <a:br>
              <a:rPr lang="en"/>
            </a:br>
            <a:r>
              <a:rPr lang="en"/>
              <a:t>Three types of epidemic models: explain them.</a:t>
            </a:r>
            <a:br>
              <a:rPr lang="en"/>
            </a:br>
            <a:r>
              <a:rPr lang="en"/>
              <a:t>Read slide.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9eee6e3d3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9eee6e3d3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some terms - time -&gt; segue to modeling networks based on time elapsed.</a:t>
            </a:r>
            <a:endParaRPr/>
          </a:p>
          <a:p>
            <a:pPr indent="0" lvl="0" marL="0" rtl="0" algn="l">
              <a:spcBef>
                <a:spcPts val="0"/>
              </a:spcBef>
              <a:spcAft>
                <a:spcPts val="0"/>
              </a:spcAft>
              <a:buNone/>
            </a:pPr>
            <a:r>
              <a:rPr lang="en"/>
              <a:t>Read slides.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hyperlink" Target="https://cmmid.github.io/topics/covid19/tracing-network-local.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327000"/>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Contact Network Patches</a:t>
            </a:r>
            <a:br>
              <a:rPr lang="en"/>
            </a:br>
            <a:r>
              <a:rPr lang="en" sz="2600"/>
              <a:t>what are they, and what is their significance</a:t>
            </a:r>
            <a:endParaRPr sz="2600"/>
          </a:p>
        </p:txBody>
      </p:sp>
      <p:sp>
        <p:nvSpPr>
          <p:cNvPr id="55" name="Google Shape;55;p13"/>
          <p:cNvSpPr txBox="1"/>
          <p:nvPr>
            <p:ph idx="1" type="subTitle"/>
          </p:nvPr>
        </p:nvSpPr>
        <p:spPr>
          <a:xfrm>
            <a:off x="311700" y="35320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a:t>Tashi Sherpa</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Contact Networks - Modeling? cont.</a:t>
            </a:r>
            <a:endParaRPr/>
          </a:p>
        </p:txBody>
      </p:sp>
      <p:sp>
        <p:nvSpPr>
          <p:cNvPr id="117" name="Google Shape;117;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Some notes:</a:t>
            </a:r>
            <a:endParaRPr/>
          </a:p>
          <a:p>
            <a:pPr indent="-342900" lvl="0" marL="457200" rtl="0" algn="l">
              <a:spcBef>
                <a:spcPts val="1200"/>
              </a:spcBef>
              <a:spcAft>
                <a:spcPts val="0"/>
              </a:spcAft>
              <a:buSzPts val="1800"/>
              <a:buChar char="-"/>
            </a:pPr>
            <a:r>
              <a:rPr lang="en"/>
              <a:t>Nodes will be treated as “individuals”.</a:t>
            </a:r>
            <a:endParaRPr/>
          </a:p>
          <a:p>
            <a:pPr indent="-342900" lvl="0" marL="457200" rtl="0" algn="l">
              <a:spcBef>
                <a:spcPts val="0"/>
              </a:spcBef>
              <a:spcAft>
                <a:spcPts val="0"/>
              </a:spcAft>
              <a:buSzPts val="1800"/>
              <a:buChar char="-"/>
            </a:pPr>
            <a:r>
              <a:rPr lang="en"/>
              <a:t>Contact Network modeling is </a:t>
            </a:r>
            <a:r>
              <a:rPr b="1" lang="en"/>
              <a:t>biological-centric</a:t>
            </a:r>
            <a:r>
              <a:rPr lang="en"/>
              <a:t> - models will revolve around around pathogen spread.</a:t>
            </a:r>
            <a:endParaRPr/>
          </a:p>
          <a:p>
            <a:pPr indent="-342900" lvl="0" marL="457200" rtl="0" algn="l">
              <a:spcBef>
                <a:spcPts val="0"/>
              </a:spcBef>
              <a:spcAft>
                <a:spcPts val="0"/>
              </a:spcAft>
              <a:buSzPts val="1800"/>
              <a:buChar char="-"/>
            </a:pPr>
            <a:r>
              <a:rPr lang="en"/>
              <a:t>We are looking to understand the network - </a:t>
            </a:r>
            <a:r>
              <a:rPr b="1" lang="en"/>
              <a:t>rate of infection at time 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Contact Networks - Modeling? cont.</a:t>
            </a:r>
            <a:endParaRPr/>
          </a:p>
        </p:txBody>
      </p:sp>
      <p:sp>
        <p:nvSpPr>
          <p:cNvPr id="123" name="Google Shape;123;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Some notes:</a:t>
            </a:r>
            <a:endParaRPr/>
          </a:p>
          <a:p>
            <a:pPr indent="-342900" lvl="0" marL="457200" rtl="0" algn="l">
              <a:spcBef>
                <a:spcPts val="1200"/>
              </a:spcBef>
              <a:spcAft>
                <a:spcPts val="0"/>
              </a:spcAft>
              <a:buSzPts val="1800"/>
              <a:buChar char="-"/>
            </a:pPr>
            <a:r>
              <a:rPr lang="en"/>
              <a:t>Nodes will be treated as “individuals”.</a:t>
            </a:r>
            <a:endParaRPr/>
          </a:p>
          <a:p>
            <a:pPr indent="-342900" lvl="0" marL="457200" rtl="0" algn="l">
              <a:spcBef>
                <a:spcPts val="0"/>
              </a:spcBef>
              <a:spcAft>
                <a:spcPts val="0"/>
              </a:spcAft>
              <a:buSzPts val="1800"/>
              <a:buChar char="-"/>
            </a:pPr>
            <a:r>
              <a:rPr lang="en"/>
              <a:t>Contact Network modeling is </a:t>
            </a:r>
            <a:r>
              <a:rPr b="1" lang="en"/>
              <a:t>biological-centric</a:t>
            </a:r>
            <a:r>
              <a:rPr lang="en"/>
              <a:t> - models will revolve around around infection of pathogens.</a:t>
            </a:r>
            <a:endParaRPr/>
          </a:p>
          <a:p>
            <a:pPr indent="-342900" lvl="0" marL="457200" rtl="0" algn="l">
              <a:spcBef>
                <a:spcPts val="0"/>
              </a:spcBef>
              <a:spcAft>
                <a:spcPts val="0"/>
              </a:spcAft>
              <a:buSzPts val="1800"/>
              <a:buChar char="-"/>
            </a:pPr>
            <a:r>
              <a:rPr lang="en"/>
              <a:t>We are looking to understand the network - </a:t>
            </a:r>
            <a:r>
              <a:rPr b="1" lang="en"/>
              <a:t>rate of infection at time t.</a:t>
            </a:r>
            <a:endParaRPr/>
          </a:p>
          <a:p>
            <a:pPr indent="0" lvl="0" marL="0" rtl="0" algn="l">
              <a:spcBef>
                <a:spcPts val="1200"/>
              </a:spcBef>
              <a:spcAft>
                <a:spcPts val="1200"/>
              </a:spcAft>
              <a:buNone/>
            </a:pPr>
            <a:r>
              <a:t/>
            </a:r>
            <a:endParaRPr/>
          </a:p>
        </p:txBody>
      </p:sp>
      <p:pic>
        <p:nvPicPr>
          <p:cNvPr id="124" name="Google Shape;124;p23"/>
          <p:cNvPicPr preferRelativeResize="0"/>
          <p:nvPr/>
        </p:nvPicPr>
        <p:blipFill>
          <a:blip r:embed="rId3">
            <a:alphaModFix/>
          </a:blip>
          <a:stretch>
            <a:fillRect/>
          </a:stretch>
        </p:blipFill>
        <p:spPr>
          <a:xfrm>
            <a:off x="6158952" y="3048325"/>
            <a:ext cx="1849475" cy="1873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4"/>
          <p:cNvSpPr txBox="1"/>
          <p:nvPr>
            <p:ph type="title"/>
          </p:nvPr>
        </p:nvSpPr>
        <p:spPr>
          <a:xfrm>
            <a:off x="790050" y="526350"/>
            <a:ext cx="6367800" cy="4090800"/>
          </a:xfrm>
          <a:prstGeom prst="rect">
            <a:avLst/>
          </a:prstGeom>
        </p:spPr>
        <p:txBody>
          <a:bodyPr anchorCtr="0" anchor="ctr" bIns="91425" lIns="91425" spcFirstLastPara="1" rIns="91425" wrap="square" tIns="91425">
            <a:normAutofit/>
          </a:bodyPr>
          <a:lstStyle/>
          <a:p>
            <a:pPr indent="-419100" lvl="0" marL="457200" rtl="0" algn="l">
              <a:spcBef>
                <a:spcPts val="0"/>
              </a:spcBef>
              <a:spcAft>
                <a:spcPts val="0"/>
              </a:spcAft>
              <a:buSzPts val="3000"/>
              <a:buAutoNum type="arabicPeriod"/>
            </a:pPr>
            <a:r>
              <a:rPr lang="en" sz="3000">
                <a:highlight>
                  <a:schemeClr val="lt1"/>
                </a:highlight>
              </a:rPr>
              <a:t>What are contact networks</a:t>
            </a:r>
            <a:endParaRPr sz="3000">
              <a:highlight>
                <a:schemeClr val="lt1"/>
              </a:highlight>
            </a:endParaRPr>
          </a:p>
          <a:p>
            <a:pPr indent="-419100" lvl="0" marL="457200" rtl="0" algn="l">
              <a:spcBef>
                <a:spcPts val="0"/>
              </a:spcBef>
              <a:spcAft>
                <a:spcPts val="0"/>
              </a:spcAft>
              <a:buSzPts val="3000"/>
              <a:buAutoNum type="arabicPeriod"/>
            </a:pPr>
            <a:r>
              <a:rPr b="1" lang="en" sz="3000">
                <a:highlight>
                  <a:schemeClr val="accent4"/>
                </a:highlight>
              </a:rPr>
              <a:t>Contact Network Classification</a:t>
            </a:r>
            <a:endParaRPr b="1" sz="3000">
              <a:highlight>
                <a:schemeClr val="accent4"/>
              </a:highlight>
            </a:endParaRPr>
          </a:p>
          <a:p>
            <a:pPr indent="-419100" lvl="0" marL="457200" rtl="0" algn="l">
              <a:spcBef>
                <a:spcPts val="0"/>
              </a:spcBef>
              <a:spcAft>
                <a:spcPts val="0"/>
              </a:spcAft>
              <a:buSzPts val="3000"/>
              <a:buAutoNum type="arabicPeriod"/>
            </a:pPr>
            <a:r>
              <a:rPr lang="en" sz="3000"/>
              <a:t>Real-World Analysis</a:t>
            </a:r>
            <a:endParaRPr sz="3000"/>
          </a:p>
          <a:p>
            <a:pPr indent="-419100" lvl="0" marL="457200" rtl="0" algn="l">
              <a:spcBef>
                <a:spcPts val="0"/>
              </a:spcBef>
              <a:spcAft>
                <a:spcPts val="0"/>
              </a:spcAft>
              <a:buSzPts val="3000"/>
              <a:buAutoNum type="arabicPeriod"/>
            </a:pPr>
            <a:r>
              <a:rPr lang="en" sz="3000"/>
              <a:t>Bibliography</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2077800"/>
            <a:ext cx="8520600" cy="987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4000"/>
              <a:t>Contact Network Models</a:t>
            </a:r>
            <a:endParaRPr sz="4000"/>
          </a:p>
        </p:txBody>
      </p:sp>
      <p:sp>
        <p:nvSpPr>
          <p:cNvPr id="135" name="Google Shape;135;p25"/>
          <p:cNvSpPr txBox="1"/>
          <p:nvPr/>
        </p:nvSpPr>
        <p:spPr>
          <a:xfrm>
            <a:off x="179000" y="1216900"/>
            <a:ext cx="5579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2"/>
                </a:solidFill>
              </a:rPr>
              <a:t>Susceptible</a:t>
            </a:r>
            <a:r>
              <a:rPr lang="en" sz="1800">
                <a:solidFill>
                  <a:schemeClr val="lt2"/>
                </a:solidFill>
              </a:rPr>
              <a:t>-Infected Model</a:t>
            </a:r>
            <a:endParaRPr sz="1800">
              <a:solidFill>
                <a:schemeClr val="lt2"/>
              </a:solidFill>
            </a:endParaRPr>
          </a:p>
        </p:txBody>
      </p:sp>
      <p:sp>
        <p:nvSpPr>
          <p:cNvPr id="136" name="Google Shape;136;p25"/>
          <p:cNvSpPr txBox="1"/>
          <p:nvPr/>
        </p:nvSpPr>
        <p:spPr>
          <a:xfrm>
            <a:off x="1735225" y="4231825"/>
            <a:ext cx="5579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2"/>
                </a:solidFill>
              </a:rPr>
              <a:t>Susceptible-Infected-Susceptible Model</a:t>
            </a:r>
            <a:endParaRPr sz="1800">
              <a:solidFill>
                <a:schemeClr val="lt2"/>
              </a:solidFill>
            </a:endParaRPr>
          </a:p>
        </p:txBody>
      </p:sp>
      <p:sp>
        <p:nvSpPr>
          <p:cNvPr id="137" name="Google Shape;137;p25"/>
          <p:cNvSpPr txBox="1"/>
          <p:nvPr/>
        </p:nvSpPr>
        <p:spPr>
          <a:xfrm>
            <a:off x="4260075" y="622975"/>
            <a:ext cx="4323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2"/>
                </a:solidFill>
              </a:rPr>
              <a:t>Susceptible</a:t>
            </a:r>
            <a:r>
              <a:rPr lang="en" sz="1800">
                <a:solidFill>
                  <a:schemeClr val="lt2"/>
                </a:solidFill>
              </a:rPr>
              <a:t>-Infected-Recovered Model</a:t>
            </a:r>
            <a:endParaRPr sz="1800">
              <a:solidFill>
                <a:schemeClr val="lt2"/>
              </a:solidFill>
            </a:endParaRPr>
          </a:p>
        </p:txBody>
      </p:sp>
      <p:cxnSp>
        <p:nvCxnSpPr>
          <p:cNvPr id="138" name="Google Shape;138;p25"/>
          <p:cNvCxnSpPr/>
          <p:nvPr/>
        </p:nvCxnSpPr>
        <p:spPr>
          <a:xfrm>
            <a:off x="6014850" y="1208275"/>
            <a:ext cx="846600" cy="846600"/>
          </a:xfrm>
          <a:prstGeom prst="straightConnector1">
            <a:avLst/>
          </a:prstGeom>
          <a:noFill/>
          <a:ln cap="flat" cmpd="sng" w="9525">
            <a:solidFill>
              <a:schemeClr val="dk2"/>
            </a:solidFill>
            <a:prstDash val="solid"/>
            <a:round/>
            <a:headEnd len="med" w="med" type="none"/>
            <a:tailEnd len="med" w="med" type="none"/>
          </a:ln>
        </p:spPr>
      </p:cxnSp>
      <p:cxnSp>
        <p:nvCxnSpPr>
          <p:cNvPr id="139" name="Google Shape;139;p25"/>
          <p:cNvCxnSpPr/>
          <p:nvPr/>
        </p:nvCxnSpPr>
        <p:spPr>
          <a:xfrm rot="10800000">
            <a:off x="1481500" y="1578775"/>
            <a:ext cx="476400" cy="582000"/>
          </a:xfrm>
          <a:prstGeom prst="straightConnector1">
            <a:avLst/>
          </a:prstGeom>
          <a:noFill/>
          <a:ln cap="flat" cmpd="sng" w="28575">
            <a:solidFill>
              <a:schemeClr val="dk1"/>
            </a:solidFill>
            <a:prstDash val="solid"/>
            <a:round/>
            <a:headEnd len="med" w="med" type="none"/>
            <a:tailEnd len="med" w="med" type="triangle"/>
          </a:ln>
        </p:spPr>
      </p:cxnSp>
      <p:cxnSp>
        <p:nvCxnSpPr>
          <p:cNvPr id="140" name="Google Shape;140;p25"/>
          <p:cNvCxnSpPr>
            <a:endCxn id="137" idx="2"/>
          </p:cNvCxnSpPr>
          <p:nvPr/>
        </p:nvCxnSpPr>
        <p:spPr>
          <a:xfrm flipH="1" rot="10800000">
            <a:off x="5697375" y="1084675"/>
            <a:ext cx="724200" cy="1120200"/>
          </a:xfrm>
          <a:prstGeom prst="straightConnector1">
            <a:avLst/>
          </a:prstGeom>
          <a:noFill/>
          <a:ln cap="flat" cmpd="sng" w="28575">
            <a:solidFill>
              <a:schemeClr val="dk1"/>
            </a:solidFill>
            <a:prstDash val="solid"/>
            <a:round/>
            <a:headEnd len="med" w="med" type="none"/>
            <a:tailEnd len="med" w="med" type="triangle"/>
          </a:ln>
        </p:spPr>
      </p:cxnSp>
      <p:cxnSp>
        <p:nvCxnSpPr>
          <p:cNvPr id="141" name="Google Shape;141;p25"/>
          <p:cNvCxnSpPr/>
          <p:nvPr/>
        </p:nvCxnSpPr>
        <p:spPr>
          <a:xfrm>
            <a:off x="3175000" y="2857500"/>
            <a:ext cx="546900" cy="12876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Susceptible-Infected Model</a:t>
            </a:r>
            <a:endParaRPr/>
          </a:p>
        </p:txBody>
      </p:sp>
      <p:sp>
        <p:nvSpPr>
          <p:cNvPr id="147" name="Google Shape;147;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simplest model - exhibits two of the three compartments / states:</a:t>
            </a:r>
            <a:endParaRPr/>
          </a:p>
          <a:p>
            <a:pPr indent="-342900" lvl="0" marL="457200" rtl="0" algn="l">
              <a:spcBef>
                <a:spcPts val="1200"/>
              </a:spcBef>
              <a:spcAft>
                <a:spcPts val="0"/>
              </a:spcAft>
              <a:buSzPts val="1800"/>
              <a:buChar char="-"/>
            </a:pPr>
            <a:r>
              <a:rPr lang="en"/>
              <a:t>Susceptible individuals, denoted as S(t)</a:t>
            </a:r>
            <a:endParaRPr/>
          </a:p>
          <a:p>
            <a:pPr indent="-342900" lvl="0" marL="457200" rtl="0" algn="l">
              <a:spcBef>
                <a:spcPts val="0"/>
              </a:spcBef>
              <a:spcAft>
                <a:spcPts val="0"/>
              </a:spcAft>
              <a:buSzPts val="1800"/>
              <a:buChar char="-"/>
            </a:pPr>
            <a:r>
              <a:rPr lang="en"/>
              <a:t>Infected individuals, denoted as I(t)</a:t>
            </a:r>
            <a:endParaRPr/>
          </a:p>
          <a:p>
            <a:pPr indent="0" lvl="0" marL="0" rtl="0" algn="l">
              <a:spcBef>
                <a:spcPts val="1200"/>
              </a:spcBef>
              <a:spcAft>
                <a:spcPts val="1200"/>
              </a:spcAft>
              <a:buNone/>
            </a:pPr>
            <a:r>
              <a:t/>
            </a:r>
            <a:endParaRPr/>
          </a:p>
        </p:txBody>
      </p:sp>
      <p:pic>
        <p:nvPicPr>
          <p:cNvPr id="148" name="Google Shape;148;p26"/>
          <p:cNvPicPr preferRelativeResize="0"/>
          <p:nvPr/>
        </p:nvPicPr>
        <p:blipFill>
          <a:blip r:embed="rId3">
            <a:alphaModFix/>
          </a:blip>
          <a:stretch>
            <a:fillRect/>
          </a:stretch>
        </p:blipFill>
        <p:spPr>
          <a:xfrm>
            <a:off x="541650" y="2622938"/>
            <a:ext cx="2504550" cy="634175"/>
          </a:xfrm>
          <a:prstGeom prst="rect">
            <a:avLst/>
          </a:prstGeom>
          <a:noFill/>
          <a:ln>
            <a:noFill/>
          </a:ln>
        </p:spPr>
      </p:pic>
      <p:pic>
        <p:nvPicPr>
          <p:cNvPr id="149" name="Google Shape;149;p26"/>
          <p:cNvPicPr preferRelativeResize="0"/>
          <p:nvPr/>
        </p:nvPicPr>
        <p:blipFill>
          <a:blip r:embed="rId4">
            <a:alphaModFix/>
          </a:blip>
          <a:stretch>
            <a:fillRect/>
          </a:stretch>
        </p:blipFill>
        <p:spPr>
          <a:xfrm>
            <a:off x="3248600" y="2653675"/>
            <a:ext cx="3829396" cy="572700"/>
          </a:xfrm>
          <a:prstGeom prst="rect">
            <a:avLst/>
          </a:prstGeom>
          <a:noFill/>
          <a:ln>
            <a:noFill/>
          </a:ln>
        </p:spPr>
      </p:pic>
      <p:pic>
        <p:nvPicPr>
          <p:cNvPr id="150" name="Google Shape;150;p26"/>
          <p:cNvPicPr preferRelativeResize="0"/>
          <p:nvPr/>
        </p:nvPicPr>
        <p:blipFill>
          <a:blip r:embed="rId5">
            <a:alphaModFix/>
          </a:blip>
          <a:stretch>
            <a:fillRect/>
          </a:stretch>
        </p:blipFill>
        <p:spPr>
          <a:xfrm>
            <a:off x="541650" y="3510625"/>
            <a:ext cx="3105150" cy="1200150"/>
          </a:xfrm>
          <a:prstGeom prst="rect">
            <a:avLst/>
          </a:prstGeom>
          <a:noFill/>
          <a:ln>
            <a:noFill/>
          </a:ln>
        </p:spPr>
      </p:pic>
      <p:pic>
        <p:nvPicPr>
          <p:cNvPr id="151" name="Google Shape;151;p26"/>
          <p:cNvPicPr preferRelativeResize="0"/>
          <p:nvPr/>
        </p:nvPicPr>
        <p:blipFill>
          <a:blip r:embed="rId6">
            <a:alphaModFix/>
          </a:blip>
          <a:stretch>
            <a:fillRect/>
          </a:stretch>
        </p:blipFill>
        <p:spPr>
          <a:xfrm>
            <a:off x="3841125" y="3510625"/>
            <a:ext cx="1943100" cy="876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Susceptible-Infected Model</a:t>
            </a:r>
            <a:endParaRPr/>
          </a:p>
        </p:txBody>
      </p:sp>
      <p:sp>
        <p:nvSpPr>
          <p:cNvPr id="157" name="Google Shape;15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400"/>
              <a:t>&lt;k&gt; = average number of “connections” an individual has.</a:t>
            </a:r>
            <a:endParaRPr sz="1400"/>
          </a:p>
          <a:p>
            <a:pPr indent="0" lvl="0" marL="0" rtl="0" algn="l">
              <a:lnSpc>
                <a:spcPct val="100000"/>
              </a:lnSpc>
              <a:spcBef>
                <a:spcPts val="1200"/>
              </a:spcBef>
              <a:spcAft>
                <a:spcPts val="0"/>
              </a:spcAft>
              <a:buNone/>
            </a:pPr>
            <a:r>
              <a:rPr lang="en" sz="1400"/>
              <a:t>s(t), i(t) = fraction of the susceptible and of the infected population at time t. [s(t) = s, i(t) = i]</a:t>
            </a:r>
            <a:endParaRPr sz="1400"/>
          </a:p>
          <a:p>
            <a:pPr indent="0" lvl="0" marL="0" rtl="0" algn="l">
              <a:lnSpc>
                <a:spcPct val="100000"/>
              </a:lnSpc>
              <a:spcBef>
                <a:spcPts val="1200"/>
              </a:spcBef>
              <a:spcAft>
                <a:spcPts val="1200"/>
              </a:spcAft>
              <a:buNone/>
            </a:pPr>
            <a:r>
              <a:rPr lang="en" sz="1400"/>
              <a:t>i</a:t>
            </a:r>
            <a:r>
              <a:rPr lang="en" sz="1400"/>
              <a:t>0 = i(t = 0) (fraction of infected individuals at t = 0)</a:t>
            </a:r>
            <a:endParaRPr sz="1400"/>
          </a:p>
        </p:txBody>
      </p:sp>
      <p:pic>
        <p:nvPicPr>
          <p:cNvPr id="158" name="Google Shape;158;p27"/>
          <p:cNvPicPr preferRelativeResize="0"/>
          <p:nvPr/>
        </p:nvPicPr>
        <p:blipFill>
          <a:blip r:embed="rId3">
            <a:alphaModFix/>
          </a:blip>
          <a:stretch>
            <a:fillRect/>
          </a:stretch>
        </p:blipFill>
        <p:spPr>
          <a:xfrm>
            <a:off x="541650" y="2543588"/>
            <a:ext cx="2504550" cy="634175"/>
          </a:xfrm>
          <a:prstGeom prst="rect">
            <a:avLst/>
          </a:prstGeom>
          <a:noFill/>
          <a:ln>
            <a:noFill/>
          </a:ln>
        </p:spPr>
      </p:pic>
      <p:pic>
        <p:nvPicPr>
          <p:cNvPr id="159" name="Google Shape;159;p27"/>
          <p:cNvPicPr preferRelativeResize="0"/>
          <p:nvPr/>
        </p:nvPicPr>
        <p:blipFill>
          <a:blip r:embed="rId4">
            <a:alphaModFix/>
          </a:blip>
          <a:stretch>
            <a:fillRect/>
          </a:stretch>
        </p:blipFill>
        <p:spPr>
          <a:xfrm>
            <a:off x="3442650" y="2543600"/>
            <a:ext cx="3829396" cy="572700"/>
          </a:xfrm>
          <a:prstGeom prst="rect">
            <a:avLst/>
          </a:prstGeom>
          <a:noFill/>
          <a:ln>
            <a:noFill/>
          </a:ln>
        </p:spPr>
      </p:pic>
      <p:pic>
        <p:nvPicPr>
          <p:cNvPr id="160" name="Google Shape;160;p27"/>
          <p:cNvPicPr preferRelativeResize="0"/>
          <p:nvPr/>
        </p:nvPicPr>
        <p:blipFill>
          <a:blip r:embed="rId5">
            <a:alphaModFix/>
          </a:blip>
          <a:stretch>
            <a:fillRect/>
          </a:stretch>
        </p:blipFill>
        <p:spPr>
          <a:xfrm>
            <a:off x="541650" y="3425600"/>
            <a:ext cx="3105150" cy="1200150"/>
          </a:xfrm>
          <a:prstGeom prst="rect">
            <a:avLst/>
          </a:prstGeom>
          <a:noFill/>
          <a:ln>
            <a:noFill/>
          </a:ln>
        </p:spPr>
      </p:pic>
      <p:pic>
        <p:nvPicPr>
          <p:cNvPr id="161" name="Google Shape;161;p27"/>
          <p:cNvPicPr preferRelativeResize="0"/>
          <p:nvPr/>
        </p:nvPicPr>
        <p:blipFill>
          <a:blip r:embed="rId6">
            <a:alphaModFix/>
          </a:blip>
          <a:stretch>
            <a:fillRect/>
          </a:stretch>
        </p:blipFill>
        <p:spPr>
          <a:xfrm>
            <a:off x="4043975" y="3425600"/>
            <a:ext cx="1943100" cy="876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Susceptible-Infected Model</a:t>
            </a:r>
            <a:endParaRPr/>
          </a:p>
        </p:txBody>
      </p:sp>
      <p:sp>
        <p:nvSpPr>
          <p:cNvPr id="167" name="Google Shape;167;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550">
                <a:highlight>
                  <a:schemeClr val="lt1"/>
                </a:highlight>
              </a:rPr>
              <a:t>β&lt;k&gt; = The product of β (rate) and &lt;k&gt;, transmission rate / </a:t>
            </a:r>
            <a:r>
              <a:rPr lang="en" sz="1550">
                <a:highlight>
                  <a:schemeClr val="lt1"/>
                </a:highlight>
              </a:rPr>
              <a:t>transmissibility</a:t>
            </a:r>
            <a:r>
              <a:rPr lang="en" sz="1550">
                <a:highlight>
                  <a:schemeClr val="lt1"/>
                </a:highlight>
              </a:rPr>
              <a:t>.</a:t>
            </a:r>
            <a:endParaRPr sz="1550">
              <a:highlight>
                <a:schemeClr val="lt1"/>
              </a:highlight>
            </a:endParaRPr>
          </a:p>
          <a:p>
            <a:pPr indent="0" lvl="0" marL="0" rtl="0" algn="l">
              <a:lnSpc>
                <a:spcPct val="100000"/>
              </a:lnSpc>
              <a:spcBef>
                <a:spcPts val="1200"/>
              </a:spcBef>
              <a:spcAft>
                <a:spcPts val="0"/>
              </a:spcAft>
              <a:buNone/>
            </a:pPr>
            <a:r>
              <a:rPr lang="en" sz="1550">
                <a:highlight>
                  <a:schemeClr val="lt1"/>
                </a:highlight>
                <a:latin typeface="Roboto"/>
                <a:ea typeface="Roboto"/>
                <a:cs typeface="Roboto"/>
                <a:sym typeface="Roboto"/>
              </a:rPr>
              <a:t>τ</a:t>
            </a:r>
            <a:r>
              <a:rPr lang="en" sz="1550">
                <a:highlight>
                  <a:schemeClr val="lt1"/>
                </a:highlight>
                <a:latin typeface="Roboto"/>
                <a:ea typeface="Roboto"/>
                <a:cs typeface="Roboto"/>
                <a:sym typeface="Roboto"/>
              </a:rPr>
              <a:t> = the characteristic time (time to reach a 1/e fraction of susceptible individuals (~ 36%) ).</a:t>
            </a:r>
            <a:endParaRPr sz="1550">
              <a:highlight>
                <a:schemeClr val="lt1"/>
              </a:highlight>
              <a:latin typeface="Roboto"/>
              <a:ea typeface="Roboto"/>
              <a:cs typeface="Roboto"/>
              <a:sym typeface="Roboto"/>
            </a:endParaRPr>
          </a:p>
          <a:p>
            <a:pPr indent="0" lvl="0" marL="0" rtl="0" algn="l">
              <a:lnSpc>
                <a:spcPct val="100000"/>
              </a:lnSpc>
              <a:spcBef>
                <a:spcPts val="1200"/>
              </a:spcBef>
              <a:spcAft>
                <a:spcPts val="1200"/>
              </a:spcAft>
              <a:buNone/>
            </a:pPr>
            <a:r>
              <a:rPr lang="en" sz="1550">
                <a:highlight>
                  <a:schemeClr val="lt1"/>
                </a:highlight>
                <a:latin typeface="Roboto"/>
                <a:ea typeface="Roboto"/>
                <a:cs typeface="Roboto"/>
                <a:sym typeface="Roboto"/>
              </a:rPr>
              <a:t>di/dt = rate of change of i (the fraction of infected population over time).</a:t>
            </a:r>
            <a:endParaRPr sz="1550">
              <a:highlight>
                <a:schemeClr val="lt1"/>
              </a:highlight>
              <a:latin typeface="Roboto"/>
              <a:ea typeface="Roboto"/>
              <a:cs typeface="Roboto"/>
              <a:sym typeface="Roboto"/>
            </a:endParaRPr>
          </a:p>
        </p:txBody>
      </p:sp>
      <p:pic>
        <p:nvPicPr>
          <p:cNvPr id="168" name="Google Shape;168;p28"/>
          <p:cNvPicPr preferRelativeResize="0"/>
          <p:nvPr/>
        </p:nvPicPr>
        <p:blipFill>
          <a:blip r:embed="rId3">
            <a:alphaModFix/>
          </a:blip>
          <a:stretch>
            <a:fillRect/>
          </a:stretch>
        </p:blipFill>
        <p:spPr>
          <a:xfrm>
            <a:off x="541650" y="2543588"/>
            <a:ext cx="2504550" cy="634175"/>
          </a:xfrm>
          <a:prstGeom prst="rect">
            <a:avLst/>
          </a:prstGeom>
          <a:noFill/>
          <a:ln>
            <a:noFill/>
          </a:ln>
        </p:spPr>
      </p:pic>
      <p:pic>
        <p:nvPicPr>
          <p:cNvPr id="169" name="Google Shape;169;p28"/>
          <p:cNvPicPr preferRelativeResize="0"/>
          <p:nvPr/>
        </p:nvPicPr>
        <p:blipFill>
          <a:blip r:embed="rId4">
            <a:alphaModFix/>
          </a:blip>
          <a:stretch>
            <a:fillRect/>
          </a:stretch>
        </p:blipFill>
        <p:spPr>
          <a:xfrm>
            <a:off x="3442650" y="2543600"/>
            <a:ext cx="3829396" cy="572700"/>
          </a:xfrm>
          <a:prstGeom prst="rect">
            <a:avLst/>
          </a:prstGeom>
          <a:noFill/>
          <a:ln>
            <a:noFill/>
          </a:ln>
        </p:spPr>
      </p:pic>
      <p:pic>
        <p:nvPicPr>
          <p:cNvPr id="170" name="Google Shape;170;p28"/>
          <p:cNvPicPr preferRelativeResize="0"/>
          <p:nvPr/>
        </p:nvPicPr>
        <p:blipFill>
          <a:blip r:embed="rId5">
            <a:alphaModFix/>
          </a:blip>
          <a:stretch>
            <a:fillRect/>
          </a:stretch>
        </p:blipFill>
        <p:spPr>
          <a:xfrm>
            <a:off x="541650" y="3425600"/>
            <a:ext cx="3105150" cy="1200150"/>
          </a:xfrm>
          <a:prstGeom prst="rect">
            <a:avLst/>
          </a:prstGeom>
          <a:noFill/>
          <a:ln>
            <a:noFill/>
          </a:ln>
        </p:spPr>
      </p:pic>
      <p:pic>
        <p:nvPicPr>
          <p:cNvPr id="171" name="Google Shape;171;p28"/>
          <p:cNvPicPr preferRelativeResize="0"/>
          <p:nvPr/>
        </p:nvPicPr>
        <p:blipFill>
          <a:blip r:embed="rId6">
            <a:alphaModFix/>
          </a:blip>
          <a:stretch>
            <a:fillRect/>
          </a:stretch>
        </p:blipFill>
        <p:spPr>
          <a:xfrm>
            <a:off x="4043975" y="3425600"/>
            <a:ext cx="1943100" cy="876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SI-Model Image </a:t>
            </a:r>
            <a:endParaRPr/>
          </a:p>
        </p:txBody>
      </p:sp>
      <p:sp>
        <p:nvSpPr>
          <p:cNvPr id="177" name="Google Shape;177;p2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Only two states, susceptible and infected.</a:t>
            </a:r>
            <a:endParaRPr/>
          </a:p>
          <a:p>
            <a:pPr indent="0" lvl="0" marL="0" rtl="0" algn="l">
              <a:spcBef>
                <a:spcPts val="1200"/>
              </a:spcBef>
              <a:spcAft>
                <a:spcPts val="0"/>
              </a:spcAft>
              <a:buNone/>
            </a:pPr>
            <a:r>
              <a:rPr lang="en"/>
              <a:t>Resembles sigmoid function.</a:t>
            </a:r>
            <a:endParaRPr/>
          </a:p>
          <a:p>
            <a:pPr indent="0" lvl="0" marL="0" rtl="0" algn="l">
              <a:spcBef>
                <a:spcPts val="1200"/>
              </a:spcBef>
              <a:spcAft>
                <a:spcPts val="0"/>
              </a:spcAft>
              <a:buNone/>
            </a:pPr>
            <a:r>
              <a:rPr lang="en"/>
              <a:t>When there’s a low fraction of the infected </a:t>
            </a:r>
            <a:r>
              <a:rPr lang="en"/>
              <a:t>population (i), scales based on time and transmission rate.</a:t>
            </a:r>
            <a:endParaRPr/>
          </a:p>
          <a:p>
            <a:pPr indent="0" lvl="0" marL="0" rtl="0" algn="l">
              <a:spcBef>
                <a:spcPts val="1200"/>
              </a:spcBef>
              <a:spcAft>
                <a:spcPts val="1200"/>
              </a:spcAft>
              <a:buNone/>
            </a:pPr>
            <a:r>
              <a:rPr lang="en"/>
              <a:t>This gradually slows down - eventually everyone is infected (i(infinity) = 1). </a:t>
            </a:r>
            <a:endParaRPr/>
          </a:p>
        </p:txBody>
      </p:sp>
      <p:sp>
        <p:nvSpPr>
          <p:cNvPr id="178" name="Google Shape;178;p2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9" name="Google Shape;179;p29"/>
          <p:cNvPicPr preferRelativeResize="0"/>
          <p:nvPr/>
        </p:nvPicPr>
        <p:blipFill>
          <a:blip r:embed="rId3">
            <a:alphaModFix/>
          </a:blip>
          <a:stretch>
            <a:fillRect/>
          </a:stretch>
        </p:blipFill>
        <p:spPr>
          <a:xfrm>
            <a:off x="4832388" y="445025"/>
            <a:ext cx="3791324" cy="4141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Susceptible-Infected-Susceptible Model</a:t>
            </a:r>
            <a:endParaRPr/>
          </a:p>
        </p:txBody>
      </p:sp>
      <p:sp>
        <p:nvSpPr>
          <p:cNvPr id="185" name="Google Shape;185;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New </a:t>
            </a:r>
            <a:r>
              <a:rPr lang="en"/>
              <a:t>variable - individuals can </a:t>
            </a:r>
            <a:r>
              <a:rPr b="1" lang="en"/>
              <a:t>recover!</a:t>
            </a:r>
            <a:endParaRPr b="1"/>
          </a:p>
          <a:p>
            <a:pPr indent="0" lvl="0" marL="0" rtl="0" algn="l">
              <a:spcBef>
                <a:spcPts val="1200"/>
              </a:spcBef>
              <a:spcAft>
                <a:spcPts val="0"/>
              </a:spcAft>
              <a:buNone/>
            </a:pPr>
            <a:r>
              <a:rPr lang="en"/>
              <a:t>This allows for a possibility such that the disease stops spreading </a:t>
            </a:r>
            <a:r>
              <a:rPr b="1" lang="en"/>
              <a:t>before</a:t>
            </a:r>
            <a:r>
              <a:rPr lang="en"/>
              <a:t> i = 1.</a:t>
            </a:r>
            <a:endParaRPr/>
          </a:p>
          <a:p>
            <a:pPr indent="0" lvl="0" marL="0" rtl="0" algn="l">
              <a:spcBef>
                <a:spcPts val="1200"/>
              </a:spcBef>
              <a:spcAft>
                <a:spcPts val="0"/>
              </a:spcAft>
              <a:buNone/>
            </a:pPr>
            <a:r>
              <a:rPr i="1" lang="en" sz="1600">
                <a:highlight>
                  <a:schemeClr val="lt1"/>
                </a:highlight>
                <a:latin typeface="Merriweather"/>
                <a:ea typeface="Merriweather"/>
                <a:cs typeface="Merriweather"/>
                <a:sym typeface="Merriweather"/>
              </a:rPr>
              <a:t>μ </a:t>
            </a:r>
            <a:r>
              <a:rPr i="1" lang="en" sz="1600">
                <a:highlight>
                  <a:schemeClr val="lt1"/>
                </a:highlight>
              </a:rPr>
              <a:t>= </a:t>
            </a:r>
            <a:r>
              <a:rPr lang="en" sz="1600">
                <a:highlight>
                  <a:schemeClr val="lt1"/>
                </a:highlight>
              </a:rPr>
              <a:t>the rate at which infected individuals recover.</a:t>
            </a:r>
            <a:endParaRPr sz="1600">
              <a:highlight>
                <a:schemeClr val="lt1"/>
              </a:highlight>
            </a:endParaRPr>
          </a:p>
          <a:p>
            <a:pPr indent="0" lvl="0" marL="0" rtl="0" algn="l">
              <a:spcBef>
                <a:spcPts val="1200"/>
              </a:spcBef>
              <a:spcAft>
                <a:spcPts val="1200"/>
              </a:spcAft>
              <a:buNone/>
            </a:pPr>
            <a:r>
              <a:t/>
            </a:r>
            <a:endParaRPr sz="1600">
              <a:highlight>
                <a:schemeClr val="lt1"/>
              </a:highlight>
            </a:endParaRPr>
          </a:p>
        </p:txBody>
      </p:sp>
      <p:pic>
        <p:nvPicPr>
          <p:cNvPr id="186" name="Google Shape;186;p30"/>
          <p:cNvPicPr preferRelativeResize="0"/>
          <p:nvPr/>
        </p:nvPicPr>
        <p:blipFill>
          <a:blip r:embed="rId3">
            <a:alphaModFix/>
          </a:blip>
          <a:stretch>
            <a:fillRect/>
          </a:stretch>
        </p:blipFill>
        <p:spPr>
          <a:xfrm>
            <a:off x="410950" y="3003925"/>
            <a:ext cx="3639024" cy="982475"/>
          </a:xfrm>
          <a:prstGeom prst="rect">
            <a:avLst/>
          </a:prstGeom>
          <a:noFill/>
          <a:ln>
            <a:noFill/>
          </a:ln>
        </p:spPr>
      </p:pic>
      <p:pic>
        <p:nvPicPr>
          <p:cNvPr id="187" name="Google Shape;187;p30"/>
          <p:cNvPicPr preferRelativeResize="0"/>
          <p:nvPr/>
        </p:nvPicPr>
        <p:blipFill>
          <a:blip r:embed="rId4">
            <a:alphaModFix/>
          </a:blip>
          <a:stretch>
            <a:fillRect/>
          </a:stretch>
        </p:blipFill>
        <p:spPr>
          <a:xfrm>
            <a:off x="5365900" y="2294400"/>
            <a:ext cx="3040400" cy="1692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SIS-Model Image</a:t>
            </a:r>
            <a:endParaRPr/>
          </a:p>
        </p:txBody>
      </p:sp>
      <p:sp>
        <p:nvSpPr>
          <p:cNvPr id="193" name="Google Shape;193;p3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Due to </a:t>
            </a:r>
            <a:r>
              <a:rPr lang="en"/>
              <a:t>recovery, i(infinity) &lt; 1, so long as the recovery rate &gt; 0.</a:t>
            </a:r>
            <a:endParaRPr/>
          </a:p>
          <a:p>
            <a:pPr indent="0" lvl="0" marL="0" rtl="0" algn="l">
              <a:spcBef>
                <a:spcPts val="1200"/>
              </a:spcBef>
              <a:spcAft>
                <a:spcPts val="0"/>
              </a:spcAft>
              <a:buNone/>
            </a:pPr>
            <a:r>
              <a:rPr lang="en"/>
              <a:t>Endemic state: when i(infinity), if there’s recovery, converges at &lt; 1.</a:t>
            </a:r>
            <a:endParaRPr/>
          </a:p>
          <a:p>
            <a:pPr indent="0" lvl="0" marL="0" rtl="0" algn="l">
              <a:spcBef>
                <a:spcPts val="1200"/>
              </a:spcBef>
              <a:spcAft>
                <a:spcPts val="0"/>
              </a:spcAft>
              <a:buNone/>
            </a:pPr>
            <a:r>
              <a:rPr lang="en"/>
              <a:t>Disease-Free state: when recovery rate &gt; transmission rate, the curve has a negative slope.</a:t>
            </a:r>
            <a:endParaRPr/>
          </a:p>
          <a:p>
            <a:pPr indent="0" lvl="0" marL="0" rtl="0" algn="l">
              <a:spcBef>
                <a:spcPts val="1200"/>
              </a:spcBef>
              <a:spcAft>
                <a:spcPts val="0"/>
              </a:spcAft>
              <a:buNone/>
            </a:pPr>
            <a:r>
              <a:rPr lang="en"/>
              <a:t>R0 = basic reproductive number.</a:t>
            </a:r>
            <a:endParaRPr/>
          </a:p>
          <a:p>
            <a:pPr indent="0" lvl="0" marL="0" rtl="0" algn="l">
              <a:spcBef>
                <a:spcPts val="1200"/>
              </a:spcBef>
              <a:spcAft>
                <a:spcPts val="0"/>
              </a:spcAft>
              <a:buNone/>
            </a:pPr>
            <a:r>
              <a:rPr lang="en"/>
              <a:t>Like a “spread” measure.</a:t>
            </a:r>
            <a:endParaRPr/>
          </a:p>
          <a:p>
            <a:pPr indent="0" lvl="0" marL="0" rtl="0" algn="l">
              <a:spcBef>
                <a:spcPts val="1200"/>
              </a:spcBef>
              <a:spcAft>
                <a:spcPts val="1200"/>
              </a:spcAft>
              <a:buNone/>
            </a:pPr>
            <a:r>
              <a:t/>
            </a:r>
            <a:endParaRPr/>
          </a:p>
        </p:txBody>
      </p:sp>
      <p:sp>
        <p:nvSpPr>
          <p:cNvPr id="194" name="Google Shape;194;p3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5" name="Google Shape;195;p31"/>
          <p:cNvPicPr preferRelativeResize="0"/>
          <p:nvPr/>
        </p:nvPicPr>
        <p:blipFill>
          <a:blip r:embed="rId3">
            <a:alphaModFix/>
          </a:blip>
          <a:stretch>
            <a:fillRect/>
          </a:stretch>
        </p:blipFill>
        <p:spPr>
          <a:xfrm>
            <a:off x="4832400" y="557827"/>
            <a:ext cx="3872400" cy="4027851"/>
          </a:xfrm>
          <a:prstGeom prst="rect">
            <a:avLst/>
          </a:prstGeom>
          <a:noFill/>
          <a:ln>
            <a:noFill/>
          </a:ln>
        </p:spPr>
      </p:pic>
      <p:pic>
        <p:nvPicPr>
          <p:cNvPr id="196" name="Google Shape;196;p31"/>
          <p:cNvPicPr preferRelativeResize="0"/>
          <p:nvPr/>
        </p:nvPicPr>
        <p:blipFill>
          <a:blip r:embed="rId4">
            <a:alphaModFix/>
          </a:blip>
          <a:stretch>
            <a:fillRect/>
          </a:stretch>
        </p:blipFill>
        <p:spPr>
          <a:xfrm>
            <a:off x="2641900" y="3783550"/>
            <a:ext cx="1419625" cy="785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790050" y="526350"/>
            <a:ext cx="6367800" cy="4090800"/>
          </a:xfrm>
          <a:prstGeom prst="rect">
            <a:avLst/>
          </a:prstGeom>
        </p:spPr>
        <p:txBody>
          <a:bodyPr anchorCtr="0" anchor="ctr" bIns="91425" lIns="91425" spcFirstLastPara="1" rIns="91425" wrap="square" tIns="91425">
            <a:normAutofit/>
          </a:bodyPr>
          <a:lstStyle/>
          <a:p>
            <a:pPr indent="-419100" lvl="0" marL="457200" rtl="0" algn="l">
              <a:spcBef>
                <a:spcPts val="0"/>
              </a:spcBef>
              <a:spcAft>
                <a:spcPts val="0"/>
              </a:spcAft>
              <a:buSzPts val="3000"/>
              <a:buAutoNum type="arabicPeriod"/>
            </a:pPr>
            <a:r>
              <a:rPr b="1" lang="en" sz="3000">
                <a:highlight>
                  <a:srgbClr val="CC0000"/>
                </a:highlight>
              </a:rPr>
              <a:t>What are contact networks</a:t>
            </a:r>
            <a:endParaRPr b="1" sz="3000">
              <a:highlight>
                <a:srgbClr val="CC0000"/>
              </a:highlight>
            </a:endParaRPr>
          </a:p>
          <a:p>
            <a:pPr indent="-419100" lvl="0" marL="457200" rtl="0" algn="l">
              <a:spcBef>
                <a:spcPts val="0"/>
              </a:spcBef>
              <a:spcAft>
                <a:spcPts val="0"/>
              </a:spcAft>
              <a:buSzPts val="3000"/>
              <a:buAutoNum type="arabicPeriod"/>
            </a:pPr>
            <a:r>
              <a:rPr lang="en" sz="3000"/>
              <a:t>Contact Network Classification</a:t>
            </a:r>
            <a:endParaRPr sz="3000"/>
          </a:p>
          <a:p>
            <a:pPr indent="-419100" lvl="0" marL="457200" rtl="0" algn="l">
              <a:spcBef>
                <a:spcPts val="0"/>
              </a:spcBef>
              <a:spcAft>
                <a:spcPts val="0"/>
              </a:spcAft>
              <a:buSzPts val="3000"/>
              <a:buAutoNum type="arabicPeriod"/>
            </a:pPr>
            <a:r>
              <a:rPr lang="en" sz="3000"/>
              <a:t>Real-World Analysis</a:t>
            </a:r>
            <a:endParaRPr sz="3000"/>
          </a:p>
          <a:p>
            <a:pPr indent="-419100" lvl="0" marL="457200" rtl="0" algn="l">
              <a:spcBef>
                <a:spcPts val="0"/>
              </a:spcBef>
              <a:spcAft>
                <a:spcPts val="0"/>
              </a:spcAft>
              <a:buSzPts val="3000"/>
              <a:buAutoNum type="arabicPeriod"/>
            </a:pPr>
            <a:r>
              <a:rPr lang="en" sz="3000"/>
              <a:t>Bibliography</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Susceptible-Infected-Recovered Model</a:t>
            </a:r>
            <a:endParaRPr/>
          </a:p>
        </p:txBody>
      </p:sp>
      <p:sp>
        <p:nvSpPr>
          <p:cNvPr id="202" name="Google Shape;202;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All three states / compartments: susceptible, infected, and </a:t>
            </a:r>
            <a:r>
              <a:rPr b="1" lang="en"/>
              <a:t>recovered.</a:t>
            </a:r>
            <a:endParaRPr/>
          </a:p>
          <a:p>
            <a:pPr indent="0" lvl="0" marL="0" rtl="0" algn="l">
              <a:spcBef>
                <a:spcPts val="1200"/>
              </a:spcBef>
              <a:spcAft>
                <a:spcPts val="0"/>
              </a:spcAft>
              <a:buNone/>
            </a:pPr>
            <a:r>
              <a:rPr lang="en"/>
              <a:t>Recovered = </a:t>
            </a:r>
            <a:r>
              <a:rPr b="1" lang="en"/>
              <a:t>removed</a:t>
            </a:r>
            <a:r>
              <a:rPr lang="en"/>
              <a:t>, individuals that cannot be infected or infect others (either immune or dead).</a:t>
            </a:r>
            <a:endParaRPr/>
          </a:p>
          <a:p>
            <a:pPr indent="0" lvl="0" marL="0" rtl="0" algn="l">
              <a:spcBef>
                <a:spcPts val="1200"/>
              </a:spcBef>
              <a:spcAft>
                <a:spcPts val="1200"/>
              </a:spcAft>
              <a:buNone/>
            </a:pPr>
            <a:r>
              <a:rPr lang="en"/>
              <a:t>No cycle between susceptible and infected, after infection, individuals / nodes become recovered.</a:t>
            </a:r>
            <a:endParaRPr/>
          </a:p>
        </p:txBody>
      </p:sp>
      <p:pic>
        <p:nvPicPr>
          <p:cNvPr id="203" name="Google Shape;203;p32"/>
          <p:cNvPicPr preferRelativeResize="0"/>
          <p:nvPr/>
        </p:nvPicPr>
        <p:blipFill>
          <a:blip r:embed="rId3">
            <a:alphaModFix/>
          </a:blip>
          <a:stretch>
            <a:fillRect/>
          </a:stretch>
        </p:blipFill>
        <p:spPr>
          <a:xfrm>
            <a:off x="4256250" y="3086800"/>
            <a:ext cx="4073699" cy="1482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SIR-Model Image</a:t>
            </a:r>
            <a:endParaRPr/>
          </a:p>
        </p:txBody>
      </p:sp>
      <p:sp>
        <p:nvSpPr>
          <p:cNvPr id="209" name="Google Shape;209;p3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210" name="Google Shape;210;p3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11" name="Google Shape;211;p33"/>
          <p:cNvPicPr preferRelativeResize="0"/>
          <p:nvPr/>
        </p:nvPicPr>
        <p:blipFill>
          <a:blip r:embed="rId3">
            <a:alphaModFix/>
          </a:blip>
          <a:stretch>
            <a:fillRect/>
          </a:stretch>
        </p:blipFill>
        <p:spPr>
          <a:xfrm>
            <a:off x="311700" y="1152475"/>
            <a:ext cx="3999900" cy="2896901"/>
          </a:xfrm>
          <a:prstGeom prst="rect">
            <a:avLst/>
          </a:prstGeom>
          <a:noFill/>
          <a:ln>
            <a:noFill/>
          </a:ln>
        </p:spPr>
      </p:pic>
      <p:pic>
        <p:nvPicPr>
          <p:cNvPr id="212" name="Google Shape;212;p33"/>
          <p:cNvPicPr preferRelativeResize="0"/>
          <p:nvPr/>
        </p:nvPicPr>
        <p:blipFill>
          <a:blip r:embed="rId4">
            <a:alphaModFix/>
          </a:blip>
          <a:stretch>
            <a:fillRect/>
          </a:stretch>
        </p:blipFill>
        <p:spPr>
          <a:xfrm>
            <a:off x="4832400" y="1152475"/>
            <a:ext cx="3202125" cy="1848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Comparison</a:t>
            </a:r>
            <a:endParaRPr/>
          </a:p>
        </p:txBody>
      </p:sp>
      <p:sp>
        <p:nvSpPr>
          <p:cNvPr id="218" name="Google Shape;218;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9" name="Google Shape;219;p34"/>
          <p:cNvPicPr preferRelativeResize="0"/>
          <p:nvPr/>
        </p:nvPicPr>
        <p:blipFill>
          <a:blip r:embed="rId3">
            <a:alphaModFix/>
          </a:blip>
          <a:stretch>
            <a:fillRect/>
          </a:stretch>
        </p:blipFill>
        <p:spPr>
          <a:xfrm>
            <a:off x="311700" y="1152475"/>
            <a:ext cx="5041267" cy="3416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790050" y="526350"/>
            <a:ext cx="6367800" cy="4090800"/>
          </a:xfrm>
          <a:prstGeom prst="rect">
            <a:avLst/>
          </a:prstGeom>
        </p:spPr>
        <p:txBody>
          <a:bodyPr anchorCtr="0" anchor="ctr" bIns="91425" lIns="91425" spcFirstLastPara="1" rIns="91425" wrap="square" tIns="91425">
            <a:normAutofit/>
          </a:bodyPr>
          <a:lstStyle/>
          <a:p>
            <a:pPr indent="-419100" lvl="0" marL="457200" rtl="0" algn="l">
              <a:spcBef>
                <a:spcPts val="0"/>
              </a:spcBef>
              <a:spcAft>
                <a:spcPts val="0"/>
              </a:spcAft>
              <a:buSzPts val="3000"/>
              <a:buAutoNum type="arabicPeriod"/>
            </a:pPr>
            <a:r>
              <a:rPr lang="en" sz="3000">
                <a:highlight>
                  <a:schemeClr val="lt1"/>
                </a:highlight>
              </a:rPr>
              <a:t>What are contact networks</a:t>
            </a:r>
            <a:endParaRPr sz="3000">
              <a:highlight>
                <a:schemeClr val="lt1"/>
              </a:highlight>
            </a:endParaRPr>
          </a:p>
          <a:p>
            <a:pPr indent="-419100" lvl="0" marL="457200" rtl="0" algn="l">
              <a:spcBef>
                <a:spcPts val="0"/>
              </a:spcBef>
              <a:spcAft>
                <a:spcPts val="0"/>
              </a:spcAft>
              <a:buSzPts val="3000"/>
              <a:buAutoNum type="arabicPeriod"/>
            </a:pPr>
            <a:r>
              <a:rPr lang="en" sz="3000"/>
              <a:t>Contact Network Classification</a:t>
            </a:r>
            <a:endParaRPr sz="3000"/>
          </a:p>
          <a:p>
            <a:pPr indent="-419100" lvl="0" marL="457200" rtl="0" algn="l">
              <a:spcBef>
                <a:spcPts val="0"/>
              </a:spcBef>
              <a:spcAft>
                <a:spcPts val="0"/>
              </a:spcAft>
              <a:buSzPts val="3000"/>
              <a:buAutoNum type="arabicPeriod"/>
            </a:pPr>
            <a:r>
              <a:rPr b="1" lang="en" sz="3000">
                <a:highlight>
                  <a:srgbClr val="6AA84F"/>
                </a:highlight>
              </a:rPr>
              <a:t>Real-World Analysis</a:t>
            </a:r>
            <a:endParaRPr b="1" sz="3000">
              <a:highlight>
                <a:srgbClr val="6AA84F"/>
              </a:highlight>
            </a:endParaRPr>
          </a:p>
          <a:p>
            <a:pPr indent="-419100" lvl="0" marL="457200" rtl="0" algn="l">
              <a:spcBef>
                <a:spcPts val="0"/>
              </a:spcBef>
              <a:spcAft>
                <a:spcPts val="0"/>
              </a:spcAft>
              <a:buSzPts val="3000"/>
              <a:buAutoNum type="arabicPeriod"/>
            </a:pPr>
            <a:r>
              <a:rPr lang="en" sz="3000"/>
              <a:t>Bibliography</a:t>
            </a:r>
            <a:endParaRPr sz="3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Air Transportation Network Example</a:t>
            </a:r>
            <a:endParaRPr/>
          </a:p>
        </p:txBody>
      </p:sp>
      <p:sp>
        <p:nvSpPr>
          <p:cNvPr id="230" name="Google Shape;230;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Research article: </a:t>
            </a:r>
            <a:r>
              <a:rPr lang="en">
                <a:solidFill>
                  <a:srgbClr val="0B0B0B"/>
                </a:solidFill>
                <a:highlight>
                  <a:srgbClr val="FFFF00"/>
                </a:highlight>
              </a:rPr>
              <a:t>The role of the airline transportation network in the prediction and predictability of global epidemics</a:t>
            </a:r>
            <a:r>
              <a:rPr lang="en">
                <a:solidFill>
                  <a:srgbClr val="0B0B0B"/>
                </a:solidFill>
                <a:highlight>
                  <a:schemeClr val="lt1"/>
                </a:highlight>
              </a:rPr>
              <a:t> </a:t>
            </a:r>
            <a:r>
              <a:rPr lang="en" sz="1400">
                <a:highlight>
                  <a:schemeClr val="lt1"/>
                </a:highlight>
              </a:rPr>
              <a:t>by Vittoria Colizza, Alain </a:t>
            </a:r>
            <a:r>
              <a:rPr lang="en" sz="1400">
                <a:highlight>
                  <a:schemeClr val="lt1"/>
                </a:highlight>
              </a:rPr>
              <a:t>Barrat</a:t>
            </a:r>
            <a:r>
              <a:rPr lang="en" sz="1400">
                <a:highlight>
                  <a:schemeClr val="lt1"/>
                </a:highlight>
              </a:rPr>
              <a:t>, Marc Barthêlemy, and Alessandro Vespignani</a:t>
            </a:r>
            <a:endParaRPr/>
          </a:p>
          <a:p>
            <a:pPr indent="-342900" lvl="0" marL="457200" rtl="0" algn="l">
              <a:spcBef>
                <a:spcPts val="0"/>
              </a:spcBef>
              <a:spcAft>
                <a:spcPts val="0"/>
              </a:spcAft>
              <a:buSzPts val="1800"/>
              <a:buChar char="-"/>
            </a:pPr>
            <a:r>
              <a:rPr lang="en"/>
              <a:t>Modified International Air Transport Association database (</a:t>
            </a:r>
            <a:r>
              <a:rPr b="1" lang="en"/>
              <a:t>2002</a:t>
            </a:r>
            <a:r>
              <a:rPr lang="en"/>
              <a:t>) - 3100 largest airports, 17182 weighted directed edges (paired by direct flights).</a:t>
            </a:r>
            <a:endParaRPr/>
          </a:p>
          <a:p>
            <a:pPr indent="-342900" lvl="0" marL="457200" rtl="0" algn="l">
              <a:spcBef>
                <a:spcPts val="0"/>
              </a:spcBef>
              <a:spcAft>
                <a:spcPts val="0"/>
              </a:spcAft>
              <a:buSzPts val="1800"/>
              <a:buChar char="-"/>
            </a:pPr>
            <a:r>
              <a:rPr b="1" lang="en"/>
              <a:t>Worldwide Airport Network (WAN)</a:t>
            </a:r>
            <a:endParaRPr b="1"/>
          </a:p>
          <a:p>
            <a:pPr indent="-342900" lvl="0" marL="457200" rtl="0" algn="l">
              <a:spcBef>
                <a:spcPts val="0"/>
              </a:spcBef>
              <a:spcAft>
                <a:spcPts val="0"/>
              </a:spcAft>
              <a:buSzPts val="1800"/>
              <a:buChar char="-"/>
            </a:pPr>
            <a:r>
              <a:rPr lang="en"/>
              <a:t>Represents 99% of worldwide traffic.</a:t>
            </a:r>
            <a:endParaRPr/>
          </a:p>
          <a:p>
            <a:pPr indent="-342900" lvl="0" marL="457200" rtl="0" algn="l">
              <a:spcBef>
                <a:spcPts val="0"/>
              </a:spcBef>
              <a:spcAft>
                <a:spcPts val="0"/>
              </a:spcAft>
              <a:buSzPts val="1800"/>
              <a:buChar char="-"/>
            </a:pPr>
            <a:r>
              <a:rPr lang="en"/>
              <a:t>Weight (</a:t>
            </a:r>
            <a:r>
              <a:rPr i="1" lang="en">
                <a:highlight>
                  <a:schemeClr val="lt1"/>
                </a:highlight>
              </a:rPr>
              <a:t>wjl</a:t>
            </a:r>
            <a:r>
              <a:rPr lang="en">
                <a:highlight>
                  <a:schemeClr val="lt1"/>
                </a:highlight>
              </a:rPr>
              <a:t>) = passenger flow between airports j and l.</a:t>
            </a:r>
            <a:endParaRPr>
              <a:highlight>
                <a:schemeClr val="lt1"/>
              </a:highlight>
            </a:endParaRPr>
          </a:p>
          <a:p>
            <a:pPr indent="-342900" lvl="0" marL="457200" rtl="0" algn="l">
              <a:spcBef>
                <a:spcPts val="0"/>
              </a:spcBef>
              <a:spcAft>
                <a:spcPts val="0"/>
              </a:spcAft>
              <a:buSzPts val="1800"/>
              <a:buChar char="-"/>
            </a:pPr>
            <a:r>
              <a:rPr lang="en">
                <a:highlight>
                  <a:schemeClr val="lt1"/>
                </a:highlight>
              </a:rPr>
              <a:t>Complemented with </a:t>
            </a:r>
            <a:r>
              <a:rPr i="1" lang="en">
                <a:highlight>
                  <a:schemeClr val="lt1"/>
                </a:highlight>
              </a:rPr>
              <a:t>N</a:t>
            </a:r>
            <a:r>
              <a:rPr i="1" lang="en" sz="1350">
                <a:highlight>
                  <a:schemeClr val="lt1"/>
                </a:highlight>
              </a:rPr>
              <a:t>j</a:t>
            </a:r>
            <a:r>
              <a:rPr i="1" lang="en">
                <a:highlight>
                  <a:schemeClr val="lt1"/>
                </a:highlight>
              </a:rPr>
              <a:t> </a:t>
            </a:r>
            <a:r>
              <a:rPr lang="en">
                <a:highlight>
                  <a:schemeClr val="lt1"/>
                </a:highlight>
              </a:rPr>
              <a:t>and </a:t>
            </a:r>
            <a:r>
              <a:rPr i="1" lang="en">
                <a:highlight>
                  <a:schemeClr val="lt1"/>
                </a:highlight>
              </a:rPr>
              <a:t>X</a:t>
            </a:r>
            <a:r>
              <a:rPr lang="en" sz="1350">
                <a:highlight>
                  <a:schemeClr val="lt1"/>
                </a:highlight>
              </a:rPr>
              <a:t>j[</a:t>
            </a:r>
            <a:r>
              <a:rPr i="1" lang="en" sz="1350">
                <a:highlight>
                  <a:schemeClr val="lt1"/>
                </a:highlight>
              </a:rPr>
              <a:t>m</a:t>
            </a:r>
            <a:r>
              <a:rPr lang="en" sz="1350">
                <a:highlight>
                  <a:schemeClr val="lt1"/>
                </a:highlight>
              </a:rPr>
              <a:t>]</a:t>
            </a:r>
            <a:r>
              <a:rPr lang="en">
                <a:highlight>
                  <a:schemeClr val="lt1"/>
                </a:highlight>
              </a:rPr>
              <a:t>(</a:t>
            </a:r>
            <a:r>
              <a:rPr i="1" lang="en">
                <a:highlight>
                  <a:schemeClr val="lt1"/>
                </a:highlight>
              </a:rPr>
              <a:t>t</a:t>
            </a:r>
            <a:r>
              <a:rPr lang="en">
                <a:highlight>
                  <a:schemeClr val="lt1"/>
                </a:highlight>
              </a:rPr>
              <a:t>), population at airport j’s city and number of individuals in the state / compartment [m] at time t.</a:t>
            </a:r>
            <a:endParaRPr>
              <a:highlight>
                <a:schemeClr val="lt1"/>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Worldwide Airport Network (WAN) properties</a:t>
            </a:r>
            <a:endParaRPr/>
          </a:p>
        </p:txBody>
      </p:sp>
      <p:sp>
        <p:nvSpPr>
          <p:cNvPr id="236" name="Google Shape;236;p37"/>
          <p:cNvSpPr txBox="1"/>
          <p:nvPr>
            <p:ph idx="1" type="body"/>
          </p:nvPr>
        </p:nvSpPr>
        <p:spPr>
          <a:xfrm>
            <a:off x="311700" y="1152475"/>
            <a:ext cx="3048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400">
                <a:highlight>
                  <a:schemeClr val="lt1"/>
                </a:highlight>
              </a:rPr>
              <a:t>Traffic at airport i </a:t>
            </a:r>
            <a:r>
              <a:rPr i="1" lang="en" sz="1400">
                <a:highlight>
                  <a:schemeClr val="lt1"/>
                </a:highlight>
              </a:rPr>
              <a:t>T</a:t>
            </a:r>
            <a:r>
              <a:rPr i="1" lang="en" sz="1000">
                <a:highlight>
                  <a:schemeClr val="lt1"/>
                </a:highlight>
              </a:rPr>
              <a:t>i</a:t>
            </a:r>
            <a:r>
              <a:rPr lang="en" sz="1400">
                <a:highlight>
                  <a:schemeClr val="lt1"/>
                </a:highlight>
              </a:rPr>
              <a:t> ≈ </a:t>
            </a:r>
            <a:r>
              <a:rPr i="1" lang="en" sz="1400">
                <a:highlight>
                  <a:schemeClr val="lt1"/>
                </a:highlight>
              </a:rPr>
              <a:t>k^</a:t>
            </a:r>
            <a:r>
              <a:rPr lang="en" sz="1000">
                <a:highlight>
                  <a:schemeClr val="lt1"/>
                </a:highlight>
              </a:rPr>
              <a:t>β</a:t>
            </a:r>
            <a:r>
              <a:rPr lang="en" sz="1400">
                <a:highlight>
                  <a:schemeClr val="lt1"/>
                </a:highlight>
              </a:rPr>
              <a:t>, </a:t>
            </a:r>
            <a:r>
              <a:rPr lang="en" sz="1400">
                <a:highlight>
                  <a:schemeClr val="lt1"/>
                </a:highlight>
              </a:rPr>
              <a:t>where k = number of connections from airport i (β = 1.5)</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Graphs A, B, and C all have heavy-tail, power-law behavior.</a:t>
            </a:r>
            <a:endParaRPr sz="1400">
              <a:highlight>
                <a:schemeClr val="lt1"/>
              </a:highlight>
            </a:endParaRPr>
          </a:p>
          <a:p>
            <a:pPr indent="-317500" lvl="0" marL="457200" rtl="0" algn="l">
              <a:spcBef>
                <a:spcPts val="0"/>
              </a:spcBef>
              <a:spcAft>
                <a:spcPts val="0"/>
              </a:spcAft>
              <a:buSzPts val="1400"/>
              <a:buChar char="-"/>
            </a:pPr>
            <a:r>
              <a:rPr lang="en" sz="1400">
                <a:highlight>
                  <a:schemeClr val="lt1"/>
                </a:highlight>
              </a:rPr>
              <a:t>Graph D shows a positive strong correlation between traffic T and population N.</a:t>
            </a:r>
            <a:endParaRPr sz="1400">
              <a:highlight>
                <a:schemeClr val="lt1"/>
              </a:highlight>
            </a:endParaRPr>
          </a:p>
          <a:p>
            <a:pPr indent="-317500" lvl="0" marL="457200" rtl="0" algn="l">
              <a:spcBef>
                <a:spcPts val="0"/>
              </a:spcBef>
              <a:spcAft>
                <a:spcPts val="0"/>
              </a:spcAft>
              <a:buSzPts val="1400"/>
              <a:buChar char="-"/>
            </a:pPr>
            <a:r>
              <a:rPr b="1" lang="en" sz="1400">
                <a:highlight>
                  <a:schemeClr val="lt1"/>
                </a:highlight>
              </a:rPr>
              <a:t>Conclusion: WAN mirrors properties of a scale-free network.</a:t>
            </a:r>
            <a:endParaRPr b="1" sz="1400">
              <a:highlight>
                <a:schemeClr val="lt1"/>
              </a:highlight>
            </a:endParaRPr>
          </a:p>
        </p:txBody>
      </p:sp>
      <p:pic>
        <p:nvPicPr>
          <p:cNvPr id="237" name="Google Shape;237;p37"/>
          <p:cNvPicPr preferRelativeResize="0"/>
          <p:nvPr/>
        </p:nvPicPr>
        <p:blipFill>
          <a:blip r:embed="rId3">
            <a:alphaModFix/>
          </a:blip>
          <a:stretch>
            <a:fillRect/>
          </a:stretch>
        </p:blipFill>
        <p:spPr>
          <a:xfrm>
            <a:off x="3755350" y="1152475"/>
            <a:ext cx="5147527" cy="3741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Significance of WAN</a:t>
            </a:r>
            <a:endParaRPr/>
          </a:p>
        </p:txBody>
      </p:sp>
      <p:sp>
        <p:nvSpPr>
          <p:cNvPr id="243" name="Google Shape;243;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With the World Airport Network, </a:t>
            </a:r>
            <a:r>
              <a:rPr b="1" lang="en"/>
              <a:t>we can model pathogen spread.</a:t>
            </a:r>
            <a:endParaRPr b="1"/>
          </a:p>
          <a:p>
            <a:pPr indent="0" lvl="0" marL="0" rtl="0" algn="l">
              <a:spcBef>
                <a:spcPts val="1200"/>
              </a:spcBef>
              <a:spcAft>
                <a:spcPts val="0"/>
              </a:spcAft>
              <a:buNone/>
            </a:pPr>
            <a:r>
              <a:rPr lang="en"/>
              <a:t>Airport</a:t>
            </a:r>
            <a:r>
              <a:rPr lang="en"/>
              <a:t> transportation is the </a:t>
            </a:r>
            <a:r>
              <a:rPr b="1" lang="en"/>
              <a:t>driver</a:t>
            </a:r>
            <a:r>
              <a:rPr lang="en"/>
              <a:t> for spreading susceptible, infected, and recovered individuals to different Ni, different populations.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44" name="Google Shape;244;p38"/>
          <p:cNvPicPr preferRelativeResize="0"/>
          <p:nvPr/>
        </p:nvPicPr>
        <p:blipFill>
          <a:blip r:embed="rId3">
            <a:alphaModFix/>
          </a:blip>
          <a:stretch>
            <a:fillRect/>
          </a:stretch>
        </p:blipFill>
        <p:spPr>
          <a:xfrm>
            <a:off x="389650" y="3392225"/>
            <a:ext cx="4504850" cy="1176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Influenza spread in the USA</a:t>
            </a:r>
            <a:endParaRPr/>
          </a:p>
        </p:txBody>
      </p:sp>
      <p:pic>
        <p:nvPicPr>
          <p:cNvPr id="250" name="Google Shape;250;p39"/>
          <p:cNvPicPr preferRelativeResize="0"/>
          <p:nvPr/>
        </p:nvPicPr>
        <p:blipFill>
          <a:blip r:embed="rId3">
            <a:alphaModFix/>
          </a:blip>
          <a:stretch>
            <a:fillRect/>
          </a:stretch>
        </p:blipFill>
        <p:spPr>
          <a:xfrm>
            <a:off x="414126" y="1124188"/>
            <a:ext cx="5994498" cy="3675826"/>
          </a:xfrm>
          <a:prstGeom prst="rect">
            <a:avLst/>
          </a:prstGeom>
          <a:noFill/>
          <a:ln>
            <a:noFill/>
          </a:ln>
        </p:spPr>
      </p:pic>
      <p:sp>
        <p:nvSpPr>
          <p:cNvPr id="251" name="Google Shape;251;p39"/>
          <p:cNvSpPr txBox="1"/>
          <p:nvPr/>
        </p:nvSpPr>
        <p:spPr>
          <a:xfrm>
            <a:off x="6563775" y="1160900"/>
            <a:ext cx="1914300" cy="36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2"/>
                </a:solidFill>
              </a:rPr>
              <a:t>Diagrammed with the SIR-Model.</a:t>
            </a:r>
            <a:endParaRPr sz="1200">
              <a:solidFill>
                <a:schemeClr val="lt2"/>
              </a:solidFill>
            </a:endParaRPr>
          </a:p>
          <a:p>
            <a:pPr indent="0" lvl="0" marL="0" rtl="0" algn="l">
              <a:spcBef>
                <a:spcPts val="0"/>
              </a:spcBef>
              <a:spcAft>
                <a:spcPts val="0"/>
              </a:spcAft>
              <a:buNone/>
            </a:pPr>
            <a:r>
              <a:t/>
            </a:r>
            <a:endParaRPr sz="1200">
              <a:solidFill>
                <a:schemeClr val="lt2"/>
              </a:solidFill>
            </a:endParaRPr>
          </a:p>
          <a:p>
            <a:pPr indent="0" lvl="0" marL="0" rtl="0" algn="l">
              <a:spcBef>
                <a:spcPts val="0"/>
              </a:spcBef>
              <a:spcAft>
                <a:spcPts val="0"/>
              </a:spcAft>
              <a:buNone/>
            </a:pPr>
            <a:r>
              <a:rPr lang="en" sz="1200">
                <a:solidFill>
                  <a:schemeClr val="lt2"/>
                </a:solidFill>
              </a:rPr>
              <a:t>Each node represents a major US airport, top 100 airports with most traffic.</a:t>
            </a:r>
            <a:endParaRPr sz="1200">
              <a:solidFill>
                <a:schemeClr val="lt2"/>
              </a:solidFill>
            </a:endParaRPr>
          </a:p>
          <a:p>
            <a:pPr indent="0" lvl="0" marL="0" rtl="0" algn="l">
              <a:spcBef>
                <a:spcPts val="0"/>
              </a:spcBef>
              <a:spcAft>
                <a:spcPts val="0"/>
              </a:spcAft>
              <a:buNone/>
            </a:pPr>
            <a:r>
              <a:t/>
            </a:r>
            <a:endParaRPr sz="1200">
              <a:solidFill>
                <a:schemeClr val="lt2"/>
              </a:solidFill>
            </a:endParaRPr>
          </a:p>
          <a:p>
            <a:pPr indent="0" lvl="0" marL="0" rtl="0" algn="l">
              <a:spcBef>
                <a:spcPts val="0"/>
              </a:spcBef>
              <a:spcAft>
                <a:spcPts val="0"/>
              </a:spcAft>
              <a:buNone/>
            </a:pPr>
            <a:r>
              <a:rPr lang="en" sz="1200">
                <a:solidFill>
                  <a:schemeClr val="lt2"/>
                </a:solidFill>
              </a:rPr>
              <a:t>p</a:t>
            </a:r>
            <a:r>
              <a:rPr lang="en" sz="1200">
                <a:solidFill>
                  <a:schemeClr val="lt2"/>
                </a:solidFill>
              </a:rPr>
              <a:t> = prevalence, fraction of infected to total (Ij / Nj)</a:t>
            </a:r>
            <a:endParaRPr sz="1200">
              <a:solidFill>
                <a:schemeClr val="lt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WAN and Other Networks Analysis</a:t>
            </a:r>
            <a:endParaRPr/>
          </a:p>
        </p:txBody>
      </p:sp>
      <p:sp>
        <p:nvSpPr>
          <p:cNvPr id="257" name="Google Shape;257;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researchers introduced two more networks, HOMN and H</a:t>
            </a:r>
            <a:r>
              <a:rPr lang="en"/>
              <a:t>ETN (Homogenous Network and Heterogeneous Network, respectively).</a:t>
            </a:r>
            <a:r>
              <a:rPr lang="en"/>
              <a:t> </a:t>
            </a:r>
            <a:endParaRPr/>
          </a:p>
          <a:p>
            <a:pPr indent="0" lvl="0" marL="0" rtl="0" algn="l">
              <a:spcBef>
                <a:spcPts val="1200"/>
              </a:spcBef>
              <a:spcAft>
                <a:spcPts val="0"/>
              </a:spcAft>
              <a:buNone/>
            </a:pPr>
            <a:r>
              <a:rPr lang="en"/>
              <a:t>HOMN network is an Erdos-Renyi random network, such that k</a:t>
            </a:r>
            <a:r>
              <a:rPr lang="en" sz="1200"/>
              <a:t>j</a:t>
            </a:r>
            <a:r>
              <a:rPr lang="en"/>
              <a:t> ~ &lt;k&gt;</a:t>
            </a:r>
            <a:endParaRPr/>
          </a:p>
          <a:p>
            <a:pPr indent="0" lvl="0" marL="0" rtl="0" algn="l">
              <a:spcBef>
                <a:spcPts val="1200"/>
              </a:spcBef>
              <a:spcAft>
                <a:spcPts val="0"/>
              </a:spcAft>
              <a:buNone/>
            </a:pPr>
            <a:r>
              <a:rPr lang="en"/>
              <a:t>HETN network reflects uneven distribution, degree distribution resembles a power-law.</a:t>
            </a:r>
            <a:endParaRPr/>
          </a:p>
          <a:p>
            <a:pPr indent="0" lvl="0" marL="0" rtl="0" algn="l">
              <a:spcBef>
                <a:spcPts val="1200"/>
              </a:spcBef>
              <a:spcAft>
                <a:spcPts val="1200"/>
              </a:spcAft>
              <a:buNone/>
            </a:pPr>
            <a:r>
              <a:rPr lang="en"/>
              <a:t>New analysis tool: entropy - describes </a:t>
            </a:r>
            <a:r>
              <a:rPr lang="en"/>
              <a:t>heterogeneity</a:t>
            </a:r>
            <a:r>
              <a:rPr lang="en"/>
              <a:t> of a network.</a:t>
            </a:r>
            <a:endParaRPr/>
          </a:p>
        </p:txBody>
      </p:sp>
      <p:pic>
        <p:nvPicPr>
          <p:cNvPr id="258" name="Google Shape;258;p40"/>
          <p:cNvPicPr preferRelativeResize="0"/>
          <p:nvPr/>
        </p:nvPicPr>
        <p:blipFill>
          <a:blip r:embed="rId3">
            <a:alphaModFix/>
          </a:blip>
          <a:stretch>
            <a:fillRect/>
          </a:stretch>
        </p:blipFill>
        <p:spPr>
          <a:xfrm>
            <a:off x="415450" y="3769700"/>
            <a:ext cx="3347401" cy="857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WAN and Other Networks Analysis cont.</a:t>
            </a:r>
            <a:endParaRPr/>
          </a:p>
          <a:p>
            <a:pPr indent="0" lvl="0" marL="0" rtl="0" algn="l">
              <a:spcBef>
                <a:spcPts val="0"/>
              </a:spcBef>
              <a:spcAft>
                <a:spcPts val="0"/>
              </a:spcAft>
              <a:buNone/>
            </a:pPr>
            <a:r>
              <a:t/>
            </a:r>
            <a:endParaRPr/>
          </a:p>
        </p:txBody>
      </p:sp>
      <p:sp>
        <p:nvSpPr>
          <p:cNvPr id="264" name="Google Shape;264;p41"/>
          <p:cNvSpPr txBox="1"/>
          <p:nvPr>
            <p:ph idx="1" type="body"/>
          </p:nvPr>
        </p:nvSpPr>
        <p:spPr>
          <a:xfrm>
            <a:off x="311700" y="1152475"/>
            <a:ext cx="3724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All three networks were ran on multiple realizations / simulations</a:t>
            </a:r>
            <a:br>
              <a:rPr lang="en"/>
            </a:br>
            <a:r>
              <a:rPr lang="en"/>
              <a:t>(2 * 10^12 realizations)</a:t>
            </a:r>
            <a:endParaRPr/>
          </a:p>
          <a:p>
            <a:pPr indent="0" lvl="0" marL="0" rtl="0" algn="l">
              <a:spcBef>
                <a:spcPts val="1200"/>
              </a:spcBef>
              <a:spcAft>
                <a:spcPts val="0"/>
              </a:spcAft>
              <a:buNone/>
            </a:pPr>
            <a:r>
              <a:rPr lang="en"/>
              <a:t>HOMN has sharp changes of avg entropy in the beginning and end, with a longer persistence of entropy ~ 1.</a:t>
            </a:r>
            <a:endParaRPr/>
          </a:p>
          <a:p>
            <a:pPr indent="0" lvl="0" marL="0" rtl="0" algn="l">
              <a:spcBef>
                <a:spcPts val="1200"/>
              </a:spcBef>
              <a:spcAft>
                <a:spcPts val="1200"/>
              </a:spcAft>
              <a:buNone/>
            </a:pPr>
            <a:r>
              <a:rPr lang="en"/>
              <a:t>HETN mirrors WAN, WAN mirrors scale-free behavior.</a:t>
            </a:r>
            <a:endParaRPr/>
          </a:p>
        </p:txBody>
      </p:sp>
      <p:pic>
        <p:nvPicPr>
          <p:cNvPr id="265" name="Google Shape;265;p41"/>
          <p:cNvPicPr preferRelativeResize="0"/>
          <p:nvPr/>
        </p:nvPicPr>
        <p:blipFill>
          <a:blip r:embed="rId3">
            <a:alphaModFix/>
          </a:blip>
          <a:stretch>
            <a:fillRect/>
          </a:stretch>
        </p:blipFill>
        <p:spPr>
          <a:xfrm>
            <a:off x="4355225" y="1152476"/>
            <a:ext cx="4236874" cy="3416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6" name="Google Shape;66;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000"/>
              <a:t>A </a:t>
            </a:r>
            <a:r>
              <a:rPr b="1" lang="en" sz="3000" u="sng"/>
              <a:t>contact network</a:t>
            </a:r>
            <a:r>
              <a:rPr lang="en" sz="3000"/>
              <a:t> is a network represented with links that represent “spreading processes” or interactions between two nodes.</a:t>
            </a:r>
            <a:endParaRPr sz="3000"/>
          </a:p>
          <a:p>
            <a:pPr indent="0" lvl="0" marL="0" rtl="0" algn="l">
              <a:spcBef>
                <a:spcPts val="1200"/>
              </a:spcBef>
              <a:spcAft>
                <a:spcPts val="0"/>
              </a:spcAft>
              <a:buNone/>
            </a:pPr>
            <a:r>
              <a:t/>
            </a:r>
            <a:endParaRPr sz="3000"/>
          </a:p>
          <a:p>
            <a:pPr indent="0" lvl="0" marL="0" rtl="0" algn="l">
              <a:spcBef>
                <a:spcPts val="1200"/>
              </a:spcBef>
              <a:spcAft>
                <a:spcPts val="1200"/>
              </a:spcAft>
              <a:buNone/>
            </a:pPr>
            <a:r>
              <a:rPr lang="en" sz="1600"/>
              <a:t>Though they are usually modeled in a biological context, the “spreading processes” part can carry over to the digital or social space as well.</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WAN and Other Networks Analysis cont.</a:t>
            </a:r>
            <a:endParaRPr/>
          </a:p>
          <a:p>
            <a:pPr indent="0" lvl="0" marL="0" rtl="0" algn="l">
              <a:spcBef>
                <a:spcPts val="0"/>
              </a:spcBef>
              <a:spcAft>
                <a:spcPts val="0"/>
              </a:spcAft>
              <a:buNone/>
            </a:pPr>
            <a:r>
              <a:t/>
            </a:r>
            <a:endParaRPr/>
          </a:p>
        </p:txBody>
      </p:sp>
      <p:sp>
        <p:nvSpPr>
          <p:cNvPr id="271" name="Google Shape;271;p42"/>
          <p:cNvSpPr txBox="1"/>
          <p:nvPr>
            <p:ph idx="1" type="body"/>
          </p:nvPr>
        </p:nvSpPr>
        <p:spPr>
          <a:xfrm>
            <a:off x="311700" y="1152475"/>
            <a:ext cx="3903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Percent infected (single realization) mirrors entropy graphs.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Note: Why did the researchers model entropy?</a:t>
            </a:r>
            <a:endParaRPr/>
          </a:p>
        </p:txBody>
      </p:sp>
      <p:pic>
        <p:nvPicPr>
          <p:cNvPr id="272" name="Google Shape;272;p42"/>
          <p:cNvPicPr preferRelativeResize="0"/>
          <p:nvPr/>
        </p:nvPicPr>
        <p:blipFill>
          <a:blip r:embed="rId3">
            <a:alphaModFix/>
          </a:blip>
          <a:stretch>
            <a:fillRect/>
          </a:stretch>
        </p:blipFill>
        <p:spPr>
          <a:xfrm>
            <a:off x="4159525" y="1152475"/>
            <a:ext cx="4035750" cy="35666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WAN Influenza Modeling - Conclusions and Next Steps</a:t>
            </a:r>
            <a:endParaRPr/>
          </a:p>
        </p:txBody>
      </p:sp>
      <p:sp>
        <p:nvSpPr>
          <p:cNvPr id="278" name="Google Shape;278;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Direct </a:t>
            </a:r>
            <a:r>
              <a:rPr lang="en"/>
              <a:t>flight</a:t>
            </a:r>
            <a:r>
              <a:rPr lang="en"/>
              <a:t> detail from WAN is responsible for global pattern in emerging diseases, not just influenza.</a:t>
            </a:r>
            <a:endParaRPr/>
          </a:p>
          <a:p>
            <a:pPr indent="-342900" lvl="0" marL="457200" rtl="0" algn="l">
              <a:spcBef>
                <a:spcPts val="0"/>
              </a:spcBef>
              <a:spcAft>
                <a:spcPts val="0"/>
              </a:spcAft>
              <a:buSzPts val="1800"/>
              <a:buAutoNum type="arabicPeriod"/>
            </a:pPr>
            <a:r>
              <a:rPr lang="en"/>
              <a:t>Mathematical models can show </a:t>
            </a:r>
            <a:r>
              <a:rPr lang="en"/>
              <a:t>detailed “what-ifs” to detail forecast of emergent disease outbreaks.</a:t>
            </a:r>
            <a:endParaRPr/>
          </a:p>
          <a:p>
            <a:pPr indent="-342900" lvl="0" marL="457200" rtl="0" algn="l">
              <a:spcBef>
                <a:spcPts val="0"/>
              </a:spcBef>
              <a:spcAft>
                <a:spcPts val="0"/>
              </a:spcAft>
              <a:buSzPts val="1800"/>
              <a:buAutoNum type="arabicPeriod"/>
            </a:pPr>
            <a:r>
              <a:rPr lang="en"/>
              <a:t>Possibly work on other variables - variable (changing) transmission rate (geographical, seasonal, etc), other modes of transportation.</a:t>
            </a:r>
            <a:endParaRPr/>
          </a:p>
          <a:p>
            <a:pPr indent="-342900" lvl="0" marL="457200" rtl="0" algn="l">
              <a:spcBef>
                <a:spcPts val="0"/>
              </a:spcBef>
              <a:spcAft>
                <a:spcPts val="0"/>
              </a:spcAft>
              <a:buSzPts val="1800"/>
              <a:buAutoNum type="arabicPeriod"/>
            </a:pPr>
            <a:r>
              <a:rPr lang="en"/>
              <a:t>More modern airplane modeling? Possibly based on current events like COVID-19.</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4"/>
          <p:cNvSpPr txBox="1"/>
          <p:nvPr>
            <p:ph type="title"/>
          </p:nvPr>
        </p:nvSpPr>
        <p:spPr>
          <a:xfrm>
            <a:off x="790050" y="526350"/>
            <a:ext cx="6367800" cy="4090800"/>
          </a:xfrm>
          <a:prstGeom prst="rect">
            <a:avLst/>
          </a:prstGeom>
        </p:spPr>
        <p:txBody>
          <a:bodyPr anchorCtr="0" anchor="ctr" bIns="91425" lIns="91425" spcFirstLastPara="1" rIns="91425" wrap="square" tIns="91425">
            <a:normAutofit/>
          </a:bodyPr>
          <a:lstStyle/>
          <a:p>
            <a:pPr indent="-419100" lvl="0" marL="457200" rtl="0" algn="l">
              <a:spcBef>
                <a:spcPts val="0"/>
              </a:spcBef>
              <a:spcAft>
                <a:spcPts val="0"/>
              </a:spcAft>
              <a:buSzPts val="3000"/>
              <a:buAutoNum type="arabicPeriod"/>
            </a:pPr>
            <a:r>
              <a:rPr lang="en" sz="3000">
                <a:highlight>
                  <a:schemeClr val="lt1"/>
                </a:highlight>
              </a:rPr>
              <a:t>What are contact networks</a:t>
            </a:r>
            <a:endParaRPr sz="3000">
              <a:highlight>
                <a:schemeClr val="lt1"/>
              </a:highlight>
            </a:endParaRPr>
          </a:p>
          <a:p>
            <a:pPr indent="-419100" lvl="0" marL="457200" rtl="0" algn="l">
              <a:spcBef>
                <a:spcPts val="0"/>
              </a:spcBef>
              <a:spcAft>
                <a:spcPts val="0"/>
              </a:spcAft>
              <a:buSzPts val="3000"/>
              <a:buAutoNum type="arabicPeriod"/>
            </a:pPr>
            <a:r>
              <a:rPr lang="en" sz="3000"/>
              <a:t>Contact Network Classification</a:t>
            </a:r>
            <a:endParaRPr sz="3000"/>
          </a:p>
          <a:p>
            <a:pPr indent="-419100" lvl="0" marL="457200" rtl="0" algn="l">
              <a:spcBef>
                <a:spcPts val="0"/>
              </a:spcBef>
              <a:spcAft>
                <a:spcPts val="0"/>
              </a:spcAft>
              <a:buSzPts val="3000"/>
              <a:buAutoNum type="arabicPeriod"/>
            </a:pPr>
            <a:r>
              <a:rPr lang="en" sz="3000"/>
              <a:t>Real-World Analysis</a:t>
            </a:r>
            <a:endParaRPr sz="3000"/>
          </a:p>
          <a:p>
            <a:pPr indent="-419100" lvl="0" marL="457200" rtl="0" algn="l">
              <a:spcBef>
                <a:spcPts val="0"/>
              </a:spcBef>
              <a:spcAft>
                <a:spcPts val="0"/>
              </a:spcAft>
              <a:buSzPts val="3000"/>
              <a:buAutoNum type="arabicPeriod"/>
            </a:pPr>
            <a:r>
              <a:rPr b="1" lang="en" sz="3000">
                <a:highlight>
                  <a:srgbClr val="4A86E8"/>
                </a:highlight>
              </a:rPr>
              <a:t>Bibliography</a:t>
            </a:r>
            <a:endParaRPr b="1" sz="3000">
              <a:highlight>
                <a:srgbClr val="4A86E8"/>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Bibliography</a:t>
            </a:r>
            <a:endParaRPr/>
          </a:p>
        </p:txBody>
      </p:sp>
      <p:sp>
        <p:nvSpPr>
          <p:cNvPr id="289" name="Google Shape;289;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Network Science by Albert László-Barabási </a:t>
            </a:r>
            <a:endParaRPr/>
          </a:p>
          <a:p>
            <a:pPr indent="-342900" lvl="0" marL="457200" rtl="0" algn="l">
              <a:lnSpc>
                <a:spcPct val="110000"/>
              </a:lnSpc>
              <a:spcBef>
                <a:spcPts val="0"/>
              </a:spcBef>
              <a:spcAft>
                <a:spcPts val="0"/>
              </a:spcAft>
              <a:buSzPts val="1800"/>
              <a:buAutoNum type="arabicPeriod"/>
            </a:pPr>
            <a:r>
              <a:rPr lang="en"/>
              <a:t>Combining fine-scale social contact data with epidemic modelling reveals interactions between contact tracing, quarantine, testing and physical distancing for controlling COVID-19 by CMMID COVID-19 working group.</a:t>
            </a:r>
            <a:endParaRPr/>
          </a:p>
          <a:p>
            <a:pPr indent="-342900" lvl="0" marL="457200" rtl="0" algn="l">
              <a:spcBef>
                <a:spcPts val="0"/>
              </a:spcBef>
              <a:spcAft>
                <a:spcPts val="0"/>
              </a:spcAft>
              <a:buSzPts val="1800"/>
              <a:buAutoNum type="arabicPeriod"/>
            </a:pPr>
            <a:r>
              <a:rPr lang="en">
                <a:highlight>
                  <a:schemeClr val="lt1"/>
                </a:highlight>
              </a:rPr>
              <a:t>The role of the airline transportation network in the prediction and predictability of global epidemics by Vittoria Colizza, Alain Barrat, Marc Barthêlemy, and Alessandro Vespignani</a:t>
            </a:r>
            <a:endParaRPr>
              <a:highlight>
                <a:schemeClr val="lt1"/>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Examples of Contact Networks</a:t>
            </a:r>
            <a:endParaRPr/>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Examples of Contact Networks</a:t>
            </a:r>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t>Biological</a:t>
            </a:r>
            <a:endParaRPr b="1" sz="2000"/>
          </a:p>
          <a:p>
            <a:pPr indent="0" lvl="0" marL="0" rtl="0" algn="l">
              <a:spcBef>
                <a:spcPts val="1200"/>
              </a:spcBef>
              <a:spcAft>
                <a:spcPts val="1200"/>
              </a:spcAft>
              <a:buNone/>
            </a:pPr>
            <a:r>
              <a:rPr lang="en" sz="1400"/>
              <a:t>(Spread of diseases)</a:t>
            </a:r>
            <a:endParaRPr sz="1400"/>
          </a:p>
        </p:txBody>
      </p:sp>
      <p:pic>
        <p:nvPicPr>
          <p:cNvPr id="79" name="Google Shape;79;p17"/>
          <p:cNvPicPr preferRelativeResize="0"/>
          <p:nvPr/>
        </p:nvPicPr>
        <p:blipFill>
          <a:blip r:embed="rId3">
            <a:alphaModFix/>
          </a:blip>
          <a:stretch>
            <a:fillRect/>
          </a:stretch>
        </p:blipFill>
        <p:spPr>
          <a:xfrm>
            <a:off x="3669750" y="1479425"/>
            <a:ext cx="4557799" cy="2914875"/>
          </a:xfrm>
          <a:prstGeom prst="rect">
            <a:avLst/>
          </a:prstGeom>
          <a:noFill/>
          <a:ln>
            <a:noFill/>
          </a:ln>
        </p:spPr>
      </p:pic>
      <p:sp>
        <p:nvSpPr>
          <p:cNvPr id="80" name="Google Shape;80;p17"/>
          <p:cNvSpPr txBox="1"/>
          <p:nvPr/>
        </p:nvSpPr>
        <p:spPr>
          <a:xfrm>
            <a:off x="4804475" y="556025"/>
            <a:ext cx="426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2"/>
              </a:solidFill>
            </a:endParaRPr>
          </a:p>
        </p:txBody>
      </p:sp>
      <p:sp>
        <p:nvSpPr>
          <p:cNvPr id="81" name="Google Shape;81;p17"/>
          <p:cNvSpPr txBox="1"/>
          <p:nvPr/>
        </p:nvSpPr>
        <p:spPr>
          <a:xfrm>
            <a:off x="3669750" y="1017725"/>
            <a:ext cx="4378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2"/>
                </a:solidFill>
              </a:rPr>
              <a:t>COVID-19 contact network</a:t>
            </a:r>
            <a:endParaRPr sz="1800">
              <a:solidFill>
                <a:schemeClr val="lt2"/>
              </a:solidFill>
            </a:endParaRPr>
          </a:p>
        </p:txBody>
      </p:sp>
      <p:sp>
        <p:nvSpPr>
          <p:cNvPr id="82" name="Google Shape;82;p17"/>
          <p:cNvSpPr txBox="1"/>
          <p:nvPr/>
        </p:nvSpPr>
        <p:spPr>
          <a:xfrm>
            <a:off x="3669750" y="4394300"/>
            <a:ext cx="5414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2"/>
                </a:solidFill>
              </a:rPr>
              <a:t>s</a:t>
            </a:r>
            <a:r>
              <a:rPr lang="en" sz="1000">
                <a:solidFill>
                  <a:schemeClr val="lt2"/>
                </a:solidFill>
              </a:rPr>
              <a:t>rc: </a:t>
            </a:r>
            <a:r>
              <a:rPr lang="en" sz="1000" u="sng">
                <a:solidFill>
                  <a:schemeClr val="hlink"/>
                </a:solidFill>
                <a:hlinkClick r:id="rId4"/>
              </a:rPr>
              <a:t>https://cmmid.github.io/topics/covid19/tracing-network-local.html</a:t>
            </a:r>
            <a:endParaRPr sz="1000">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Examples of Contact Networks</a:t>
            </a:r>
            <a:endParaRPr/>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t>Digital</a:t>
            </a:r>
            <a:endParaRPr b="1" sz="2000"/>
          </a:p>
          <a:p>
            <a:pPr indent="0" lvl="0" marL="0" rtl="0" algn="l">
              <a:spcBef>
                <a:spcPts val="1200"/>
              </a:spcBef>
              <a:spcAft>
                <a:spcPts val="0"/>
              </a:spcAft>
              <a:buNone/>
            </a:pPr>
            <a:r>
              <a:rPr lang="en" sz="1400"/>
              <a:t>(spread of computer viruses)</a:t>
            </a:r>
            <a:endParaRPr sz="1400"/>
          </a:p>
          <a:p>
            <a:pPr indent="0" lvl="0" marL="0" rtl="0" algn="l">
              <a:spcBef>
                <a:spcPts val="1200"/>
              </a:spcBef>
              <a:spcAft>
                <a:spcPts val="1200"/>
              </a:spcAft>
              <a:buNone/>
            </a:pPr>
            <a:r>
              <a:t/>
            </a:r>
            <a:endParaRPr sz="2000"/>
          </a:p>
        </p:txBody>
      </p:sp>
      <p:pic>
        <p:nvPicPr>
          <p:cNvPr id="89" name="Google Shape;89;p18"/>
          <p:cNvPicPr preferRelativeResize="0"/>
          <p:nvPr/>
        </p:nvPicPr>
        <p:blipFill>
          <a:blip r:embed="rId3">
            <a:alphaModFix/>
          </a:blip>
          <a:stretch>
            <a:fillRect/>
          </a:stretch>
        </p:blipFill>
        <p:spPr>
          <a:xfrm>
            <a:off x="426200" y="2049925"/>
            <a:ext cx="5298473" cy="2518950"/>
          </a:xfrm>
          <a:prstGeom prst="rect">
            <a:avLst/>
          </a:prstGeom>
          <a:noFill/>
          <a:ln>
            <a:noFill/>
          </a:ln>
        </p:spPr>
      </p:pic>
      <p:sp>
        <p:nvSpPr>
          <p:cNvPr id="90" name="Google Shape;90;p18"/>
          <p:cNvSpPr txBox="1"/>
          <p:nvPr/>
        </p:nvSpPr>
        <p:spPr>
          <a:xfrm>
            <a:off x="426200" y="4568875"/>
            <a:ext cx="5579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2"/>
                </a:solidFill>
              </a:rPr>
              <a:t>s</a:t>
            </a:r>
            <a:r>
              <a:rPr lang="en" sz="1000">
                <a:solidFill>
                  <a:schemeClr val="lt2"/>
                </a:solidFill>
              </a:rPr>
              <a:t>rc: Network Science by Albert László-Barabási</a:t>
            </a:r>
            <a:endParaRPr sz="1000">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Examples of Contact Networks</a:t>
            </a:r>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t>Social</a:t>
            </a:r>
            <a:endParaRPr b="1" sz="2000"/>
          </a:p>
          <a:p>
            <a:pPr indent="0" lvl="0" marL="0" rtl="0" algn="l">
              <a:spcBef>
                <a:spcPts val="1200"/>
              </a:spcBef>
              <a:spcAft>
                <a:spcPts val="1200"/>
              </a:spcAft>
              <a:buNone/>
            </a:pPr>
            <a:r>
              <a:rPr lang="en" sz="1400"/>
              <a:t>(spread of content or ideas on social media)</a:t>
            </a:r>
            <a:endParaRPr sz="1400"/>
          </a:p>
        </p:txBody>
      </p:sp>
      <p:pic>
        <p:nvPicPr>
          <p:cNvPr id="97" name="Google Shape;97;p19"/>
          <p:cNvPicPr preferRelativeResize="0"/>
          <p:nvPr/>
        </p:nvPicPr>
        <p:blipFill>
          <a:blip r:embed="rId3">
            <a:alphaModFix/>
          </a:blip>
          <a:stretch>
            <a:fillRect/>
          </a:stretch>
        </p:blipFill>
        <p:spPr>
          <a:xfrm>
            <a:off x="5182250" y="1232827"/>
            <a:ext cx="2954375" cy="3255676"/>
          </a:xfrm>
          <a:prstGeom prst="rect">
            <a:avLst/>
          </a:prstGeom>
          <a:noFill/>
          <a:ln>
            <a:noFill/>
          </a:ln>
        </p:spPr>
      </p:pic>
      <p:sp>
        <p:nvSpPr>
          <p:cNvPr id="98" name="Google Shape;98;p19"/>
          <p:cNvSpPr txBox="1"/>
          <p:nvPr/>
        </p:nvSpPr>
        <p:spPr>
          <a:xfrm>
            <a:off x="5182250" y="4488500"/>
            <a:ext cx="3777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2"/>
                </a:solidFill>
              </a:rPr>
              <a:t>s</a:t>
            </a:r>
            <a:r>
              <a:rPr lang="en" sz="1000">
                <a:solidFill>
                  <a:schemeClr val="lt2"/>
                </a:solidFill>
              </a:rPr>
              <a:t>rc: my network science assignment 1 - twitter network (SNAP)</a:t>
            </a:r>
            <a:endParaRPr sz="1000">
              <a:solidFill>
                <a:schemeClr val="lt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Characteristics of a contact network</a:t>
            </a:r>
            <a:endParaRPr/>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Synonymous with </a:t>
            </a:r>
            <a:r>
              <a:rPr i="1" lang="en"/>
              <a:t>network epidemics</a:t>
            </a:r>
            <a:endParaRPr i="1"/>
          </a:p>
          <a:p>
            <a:pPr indent="0" lvl="0" marL="0" rtl="0" algn="l">
              <a:spcBef>
                <a:spcPts val="1200"/>
              </a:spcBef>
              <a:spcAft>
                <a:spcPts val="0"/>
              </a:spcAft>
              <a:buNone/>
            </a:pPr>
            <a:r>
              <a:t/>
            </a:r>
            <a:endParaRPr i="1"/>
          </a:p>
          <a:p>
            <a:pPr indent="0" lvl="0" marL="0" rtl="0" algn="l">
              <a:spcBef>
                <a:spcPts val="1200"/>
              </a:spcBef>
              <a:spcAft>
                <a:spcPts val="0"/>
              </a:spcAft>
              <a:buNone/>
            </a:pPr>
            <a:r>
              <a:t/>
            </a:r>
            <a:endParaRPr i="1"/>
          </a:p>
          <a:p>
            <a:pPr indent="0" lvl="0" marL="0" rtl="0" algn="l">
              <a:spcBef>
                <a:spcPts val="1200"/>
              </a:spcBef>
              <a:spcAft>
                <a:spcPts val="0"/>
              </a:spcAft>
              <a:buNone/>
            </a:pPr>
            <a:r>
              <a:t/>
            </a:r>
            <a:endParaRPr i="1"/>
          </a:p>
          <a:p>
            <a:pPr indent="0" lvl="0" marL="0" rtl="0" algn="l">
              <a:spcBef>
                <a:spcPts val="1200"/>
              </a:spcBef>
              <a:spcAft>
                <a:spcPts val="0"/>
              </a:spcAft>
              <a:buNone/>
            </a:pPr>
            <a:r>
              <a:t/>
            </a:r>
            <a:endParaRPr i="1"/>
          </a:p>
          <a:p>
            <a:pPr indent="0" lvl="0" marL="0" rtl="0" algn="l">
              <a:spcBef>
                <a:spcPts val="1200"/>
              </a:spcBef>
              <a:spcAft>
                <a:spcPts val="0"/>
              </a:spcAft>
              <a:buNone/>
            </a:pPr>
            <a:r>
              <a:t/>
            </a:r>
            <a:endParaRPr i="1"/>
          </a:p>
          <a:p>
            <a:pPr indent="0" lvl="0" marL="0" rtl="0" algn="l">
              <a:spcBef>
                <a:spcPts val="1200"/>
              </a:spcBef>
              <a:spcAft>
                <a:spcPts val="0"/>
              </a:spcAft>
              <a:buNone/>
            </a:pPr>
            <a:r>
              <a:rPr lang="en"/>
              <a:t>In some contexts (especially biological ones) there are also </a:t>
            </a:r>
            <a:r>
              <a:rPr b="1" lang="en"/>
              <a:t>immune</a:t>
            </a:r>
            <a:r>
              <a:rPr lang="en"/>
              <a:t> and </a:t>
            </a:r>
            <a:r>
              <a:rPr b="1" lang="en"/>
              <a:t>latent </a:t>
            </a:r>
            <a:r>
              <a:rPr lang="en"/>
              <a:t>nodes.</a:t>
            </a:r>
            <a:endParaRPr/>
          </a:p>
          <a:p>
            <a:pPr indent="0" lvl="0" marL="0" rtl="0" algn="l">
              <a:spcBef>
                <a:spcPts val="1200"/>
              </a:spcBef>
              <a:spcAft>
                <a:spcPts val="1200"/>
              </a:spcAft>
              <a:buNone/>
            </a:pPr>
            <a:r>
              <a:rPr lang="en"/>
              <a:t>Note: “individual” can be substituted here depending on network context.</a:t>
            </a:r>
            <a:endParaRPr/>
          </a:p>
        </p:txBody>
      </p:sp>
      <p:pic>
        <p:nvPicPr>
          <p:cNvPr id="105" name="Google Shape;105;p20"/>
          <p:cNvPicPr preferRelativeResize="0"/>
          <p:nvPr/>
        </p:nvPicPr>
        <p:blipFill>
          <a:blip r:embed="rId3">
            <a:alphaModFix/>
          </a:blip>
          <a:stretch>
            <a:fillRect/>
          </a:stretch>
        </p:blipFill>
        <p:spPr>
          <a:xfrm>
            <a:off x="426300" y="1769724"/>
            <a:ext cx="8184951" cy="1843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Contact Networks - Modeling?</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With the compartmentalization of individuals or nodes, we introduce the variable of </a:t>
            </a:r>
            <a:r>
              <a:rPr b="1" lang="en" sz="2000"/>
              <a:t>time.</a:t>
            </a:r>
            <a:endParaRPr b="1" sz="2000"/>
          </a:p>
          <a:p>
            <a:pPr indent="0" lvl="0" marL="0" rtl="0" algn="l">
              <a:spcBef>
                <a:spcPts val="1200"/>
              </a:spcBef>
              <a:spcAft>
                <a:spcPts val="0"/>
              </a:spcAft>
              <a:buNone/>
            </a:pPr>
            <a:r>
              <a:t/>
            </a:r>
            <a:endParaRPr sz="2000"/>
          </a:p>
          <a:p>
            <a:pPr indent="0" lvl="0" marL="0" rtl="0" algn="l">
              <a:spcBef>
                <a:spcPts val="1200"/>
              </a:spcBef>
              <a:spcAft>
                <a:spcPts val="0"/>
              </a:spcAft>
              <a:buNone/>
            </a:pPr>
            <a:r>
              <a:rPr lang="en" sz="2000"/>
              <a:t>This introduces the concept of modeling the network as a metric of time.</a:t>
            </a:r>
            <a:endParaRPr sz="2000"/>
          </a:p>
          <a:p>
            <a:pPr indent="0" lvl="0" marL="0" rtl="0" algn="l">
              <a:spcBef>
                <a:spcPts val="1200"/>
              </a:spcBef>
              <a:spcAft>
                <a:spcPts val="1200"/>
              </a:spcAft>
              <a:buNone/>
            </a:pPr>
            <a:r>
              <a:rPr lang="en" sz="2000"/>
              <a:t>For the sake of generalization, these models are built on the idea of the </a:t>
            </a:r>
            <a:r>
              <a:rPr b="1" lang="en" sz="2000"/>
              <a:t>homogenous mixing hypothesis</a:t>
            </a:r>
            <a:r>
              <a:rPr lang="en" sz="2000"/>
              <a:t> (each node’s p or probability of encountering an “infected” node is equally likely - any node can infect any other node with equal probability).</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